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charts/colors1.xml" ContentType="application/vnd.ms-office.chartcolorstyle+xml"/>
  <Override PartName="/ppt/notesMasters/notesMaster1.xml" ContentType="application/vnd.openxmlformats-officedocument.presentationml.notesMaster+xml"/>
  <Override PartName="/ppt/theme/theme1.xml" ContentType="application/vnd.openxmlformats-officedocument.theme+xml"/>
  <Override PartName="/ppt/charts/style1.xml" ContentType="application/vnd.ms-office.chartstyle+xml"/>
  <Override PartName="/ppt/theme/themeOverride1.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63" r:id="rId2"/>
    <p:sldId id="256" r:id="rId3"/>
    <p:sldId id="266" r:id="rId4"/>
    <p:sldId id="265" r:id="rId5"/>
    <p:sldId id="264" r:id="rId6"/>
    <p:sldId id="267" r:id="rId7"/>
    <p:sldId id="269" r:id="rId8"/>
    <p:sldId id="270" r:id="rId9"/>
    <p:sldId id="271" r:id="rId10"/>
    <p:sldId id="268"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12" d="100"/>
          <a:sy n="112" d="100"/>
        </p:scale>
        <p:origin x="9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itcfs032\construc$\Clint\proposal%20notes\PN%20000%20contractor%20invoicing\2013-2014%20Pilot%20Projects\TMS%20CEI%20Data%20for%20Contractor%20Invoicing%20Projec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[TMS CEI Data for Contractor Invoicing Projects.xlsx]By WorkType Pivot!PivotTable1</c:name>
    <c:fmtId val="-1"/>
  </c:pivotSource>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smtClean="0"/>
              <a:t>Construction Inspection Cost</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dLbl>
          <c:idx val="0"/>
          <c:spPr>
            <a:solidFill>
              <a:srgbClr val="5B9BD5">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a:sp3d/>
        </c:spPr>
        <c:marker>
          <c:symbol val="none"/>
        </c:marker>
        <c:dLbl>
          <c:idx val="0"/>
          <c:spPr>
            <a:solidFill>
              <a:srgbClr val="ED7D31">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p3d/>
        </c:spPr>
        <c:marker>
          <c:symbol val="none"/>
        </c:marker>
      </c:pivotFmt>
      <c:pivotFmt>
        <c:idx val="3"/>
        <c:spPr>
          <a:solidFill>
            <a:schemeClr val="accent1"/>
          </a:solidFill>
          <a:ln>
            <a:noFill/>
          </a:ln>
          <a:effectLst/>
          <a:sp3d/>
        </c:spPr>
        <c:marker>
          <c:symbol val="none"/>
        </c:marker>
      </c:pivotFmt>
      <c:pivotFmt>
        <c:idx val="4"/>
        <c:spPr>
          <a:solidFill>
            <a:schemeClr val="accent1"/>
          </a:solidFill>
          <a:ln>
            <a:noFill/>
          </a:ln>
          <a:effectLst/>
          <a:sp3d/>
        </c:spPr>
        <c:marker>
          <c:symbol val="none"/>
        </c:marker>
      </c:pivotFmt>
      <c:pivotFmt>
        <c:idx val="5"/>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'By WorkType Pivot'!$D$3</c:f>
              <c:strCache>
                <c:ptCount val="1"/>
                <c:pt idx="0">
                  <c:v>Average of CEI</c:v>
                </c:pt>
              </c:strCache>
            </c:strRef>
          </c:tx>
          <c:spPr>
            <a:solidFill>
              <a:schemeClr val="accent1"/>
            </a:solidFill>
            <a:ln>
              <a:noFill/>
            </a:ln>
            <a:effectLst/>
            <a:sp3d/>
          </c:spPr>
          <c:invertIfNegative val="0"/>
          <c:cat>
            <c:strRef>
              <c:f>'By WorkType Pivot'!$C$4:$C$15</c:f>
              <c:strCache>
                <c:ptCount val="11"/>
                <c:pt idx="0">
                  <c:v>Electrical Maintenance</c:v>
                </c:pt>
                <c:pt idx="1">
                  <c:v>Guardrail Maintenance/Repair (NEW)</c:v>
                </c:pt>
                <c:pt idx="2">
                  <c:v>Guardrail Rebuilding</c:v>
                </c:pt>
                <c:pt idx="3">
                  <c:v>Guardrail upgrade/replace</c:v>
                </c:pt>
                <c:pt idx="4">
                  <c:v>Herbicidal Spraying</c:v>
                </c:pt>
                <c:pt idx="5">
                  <c:v>Mill and Fill</c:v>
                </c:pt>
                <c:pt idx="6">
                  <c:v>Minor Rehabilitation - Pavement Gnrl Sys</c:v>
                </c:pt>
                <c:pt idx="7">
                  <c:v>Pavement Marking</c:v>
                </c:pt>
                <c:pt idx="8">
                  <c:v>Preventive Maintenance</c:v>
                </c:pt>
                <c:pt idx="9">
                  <c:v>Raised Pavement Markers</c:v>
                </c:pt>
                <c:pt idx="10">
                  <c:v>Resurfacing,  Undivided System</c:v>
                </c:pt>
              </c:strCache>
            </c:strRef>
          </c:cat>
          <c:val>
            <c:numRef>
              <c:f>'By WorkType Pivot'!$D$4:$D$15</c:f>
              <c:numCache>
                <c:formatCode>General</c:formatCode>
                <c:ptCount val="11"/>
                <c:pt idx="0">
                  <c:v>9.7640192267928791E-2</c:v>
                </c:pt>
                <c:pt idx="1">
                  <c:v>8.9173620037018883E-2</c:v>
                </c:pt>
                <c:pt idx="2">
                  <c:v>6.2554664057054274E-2</c:v>
                </c:pt>
                <c:pt idx="3">
                  <c:v>3.0052719860503906E-2</c:v>
                </c:pt>
                <c:pt idx="4">
                  <c:v>7.6451936977079346E-2</c:v>
                </c:pt>
                <c:pt idx="5">
                  <c:v>3.0052719860503906E-2</c:v>
                </c:pt>
                <c:pt idx="6">
                  <c:v>1.0532759201884283E-2</c:v>
                </c:pt>
                <c:pt idx="7">
                  <c:v>3.2436392165972092E-2</c:v>
                </c:pt>
                <c:pt idx="8">
                  <c:v>1.5476388710711992E-3</c:v>
                </c:pt>
                <c:pt idx="9">
                  <c:v>2.9786104674988371E-2</c:v>
                </c:pt>
                <c:pt idx="10">
                  <c:v>1.3437782193775954E-2</c:v>
                </c:pt>
              </c:numCache>
            </c:numRef>
          </c:val>
        </c:ser>
        <c:ser>
          <c:idx val="1"/>
          <c:order val="1"/>
          <c:tx>
            <c:strRef>
              <c:f>'By WorkType Pivot'!$E$3</c:f>
              <c:strCache>
                <c:ptCount val="1"/>
                <c:pt idx="0">
                  <c:v>Average of AVG CEI for Work Type Nme</c:v>
                </c:pt>
              </c:strCache>
            </c:strRef>
          </c:tx>
          <c:spPr>
            <a:solidFill>
              <a:schemeClr val="accent2"/>
            </a:solidFill>
            <a:ln>
              <a:noFill/>
            </a:ln>
            <a:effectLst/>
            <a:sp3d/>
          </c:spPr>
          <c:invertIfNegative val="0"/>
          <c:cat>
            <c:strRef>
              <c:f>'By WorkType Pivot'!$C$4:$C$15</c:f>
              <c:strCache>
                <c:ptCount val="11"/>
                <c:pt idx="0">
                  <c:v>Electrical Maintenance</c:v>
                </c:pt>
                <c:pt idx="1">
                  <c:v>Guardrail Maintenance/Repair (NEW)</c:v>
                </c:pt>
                <c:pt idx="2">
                  <c:v>Guardrail Rebuilding</c:v>
                </c:pt>
                <c:pt idx="3">
                  <c:v>Guardrail upgrade/replace</c:v>
                </c:pt>
                <c:pt idx="4">
                  <c:v>Herbicidal Spraying</c:v>
                </c:pt>
                <c:pt idx="5">
                  <c:v>Mill and Fill</c:v>
                </c:pt>
                <c:pt idx="6">
                  <c:v>Minor Rehabilitation - Pavement Gnrl Sys</c:v>
                </c:pt>
                <c:pt idx="7">
                  <c:v>Pavement Marking</c:v>
                </c:pt>
                <c:pt idx="8">
                  <c:v>Preventive Maintenance</c:v>
                </c:pt>
                <c:pt idx="9">
                  <c:v>Raised Pavement Markers</c:v>
                </c:pt>
                <c:pt idx="10">
                  <c:v>Resurfacing,  Undivided System</c:v>
                </c:pt>
              </c:strCache>
            </c:strRef>
          </c:cat>
          <c:val>
            <c:numRef>
              <c:f>'By WorkType Pivot'!$E$4:$E$15</c:f>
              <c:numCache>
                <c:formatCode>General</c:formatCode>
                <c:ptCount val="11"/>
                <c:pt idx="0">
                  <c:v>0.24529912901602069</c:v>
                </c:pt>
                <c:pt idx="1">
                  <c:v>0.17437004510067966</c:v>
                </c:pt>
                <c:pt idx="2">
                  <c:v>0.16281066347903592</c:v>
                </c:pt>
                <c:pt idx="3">
                  <c:v>0.12707803419777577</c:v>
                </c:pt>
                <c:pt idx="4">
                  <c:v>5.2156632451561311E-2</c:v>
                </c:pt>
                <c:pt idx="5">
                  <c:v>7.522133867312869E-2</c:v>
                </c:pt>
                <c:pt idx="6">
                  <c:v>5.8106743570131021E-2</c:v>
                </c:pt>
                <c:pt idx="7">
                  <c:v>9.626265892449172E-2</c:v>
                </c:pt>
                <c:pt idx="8">
                  <c:v>5.3889650334905712E-2</c:v>
                </c:pt>
                <c:pt idx="9">
                  <c:v>0.15607404626298294</c:v>
                </c:pt>
                <c:pt idx="10">
                  <c:v>3.8944817697903186E-2</c:v>
                </c:pt>
              </c:numCache>
            </c:numRef>
          </c:val>
        </c:ser>
        <c:dLbls>
          <c:showLegendKey val="0"/>
          <c:showVal val="0"/>
          <c:showCatName val="0"/>
          <c:showSerName val="0"/>
          <c:showPercent val="0"/>
          <c:showBubbleSize val="0"/>
        </c:dLbls>
        <c:gapWidth val="75"/>
        <c:shape val="box"/>
        <c:axId val="154481536"/>
        <c:axId val="154481928"/>
        <c:axId val="155092536"/>
      </c:bar3DChart>
      <c:catAx>
        <c:axId val="1544815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4481928"/>
        <c:crosses val="autoZero"/>
        <c:auto val="1"/>
        <c:lblAlgn val="ctr"/>
        <c:lblOffset val="100"/>
        <c:noMultiLvlLbl val="0"/>
      </c:catAx>
      <c:valAx>
        <c:axId val="154481928"/>
        <c:scaling>
          <c:orientation val="minMax"/>
        </c:scaling>
        <c:delete val="0"/>
        <c:axPos val="l"/>
        <c:majorGridlines>
          <c:spPr>
            <a:ln w="9525" cap="flat" cmpd="sng" algn="ctr">
              <a:solidFill>
                <a:sysClr val="windowText" lastClr="000000">
                  <a:lumMod val="50000"/>
                  <a:lumOff val="50000"/>
                </a:sys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4481536"/>
        <c:crosses val="autoZero"/>
        <c:crossBetween val="between"/>
      </c:valAx>
      <c:serAx>
        <c:axId val="155092536"/>
        <c:scaling>
          <c:orientation val="minMax"/>
        </c:scaling>
        <c:delete val="1"/>
        <c:axPos val="b"/>
        <c:majorTickMark val="none"/>
        <c:minorTickMark val="none"/>
        <c:tickLblPos val="nextTo"/>
        <c:crossAx val="154481928"/>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7E5853E-B6DA-4DF9-9E0E-6365BDD9CAAD}" type="datetimeFigureOut">
              <a:rPr lang="en-US" smtClean="0"/>
              <a:t>3/16/2015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C931A1C9-4D27-43C8-A015-9E01C8A30E8B}" type="slidenum">
              <a:rPr lang="en-US" smtClean="0"/>
              <a:t>‹#›</a:t>
            </a:fld>
            <a:endParaRPr lang="en-US"/>
          </a:p>
        </p:txBody>
      </p:sp>
    </p:spTree>
    <p:extLst>
      <p:ext uri="{BB962C8B-B14F-4D97-AF65-F5344CB8AC3E}">
        <p14:creationId xmlns:p14="http://schemas.microsoft.com/office/powerpoint/2010/main" val="1684345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dot.state.oh.us/Divisions/ConstructionMgt/OnlineDocs/Specifications/2013CMS/100/109.htm#A_109_12_A"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1</a:t>
            </a:fld>
            <a:endParaRPr lang="en-US"/>
          </a:p>
        </p:txBody>
      </p:sp>
    </p:spTree>
    <p:extLst>
      <p:ext uri="{BB962C8B-B14F-4D97-AF65-F5344CB8AC3E}">
        <p14:creationId xmlns:p14="http://schemas.microsoft.com/office/powerpoint/2010/main" val="3132046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10</a:t>
            </a:fld>
            <a:endParaRPr lang="en-US"/>
          </a:p>
        </p:txBody>
      </p:sp>
    </p:spTree>
    <p:extLst>
      <p:ext uri="{BB962C8B-B14F-4D97-AF65-F5344CB8AC3E}">
        <p14:creationId xmlns:p14="http://schemas.microsoft.com/office/powerpoint/2010/main" val="885125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9636D0-4AED-4247-81F1-2D26954E2973}" type="slidenum">
              <a:rPr lang="en-US" smtClean="0"/>
              <a:t>11</a:t>
            </a:fld>
            <a:endParaRPr lang="en-US"/>
          </a:p>
        </p:txBody>
      </p:sp>
    </p:spTree>
    <p:extLst>
      <p:ext uri="{BB962C8B-B14F-4D97-AF65-F5344CB8AC3E}">
        <p14:creationId xmlns:p14="http://schemas.microsoft.com/office/powerpoint/2010/main" val="3450995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137160" algn="just">
              <a:lnSpc>
                <a:spcPct val="107000"/>
              </a:lnSpc>
              <a:spcBef>
                <a:spcPts val="0"/>
              </a:spcBef>
              <a:spcAft>
                <a:spcPts val="500"/>
              </a:spcAft>
            </a:pPr>
            <a:r>
              <a:rPr lang="en-US" sz="1200" b="1" dirty="0" smtClean="0">
                <a:effectLst/>
                <a:latin typeface="Times New Roman" panose="02020603050405020304" pitchFamily="18" charset="0"/>
                <a:ea typeface="Calibri" panose="020F0502020204030204" pitchFamily="34" charset="0"/>
                <a:cs typeface="Times New Roman" panose="02020603050405020304" pitchFamily="18" charset="0"/>
              </a:rPr>
              <a:t>107.15 Contractor’s Responsibility for Work.</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Until the Final Inspector accepts the Work during the Final Inspection according to </a:t>
            </a:r>
            <a:r>
              <a:rPr lang="en-US" sz="1200"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109.12.A</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the Contractor is responsible for the Project and will take every precaution against injury or damage to any part thereof by the action of the elements or from any other cause, whether arising from the execution or from the non-execution of the Work. Rebuild, repair, restore, and make good all injuries or damages to any portion of the Work occasioned by any of the above causes before final acceptance. Bear the expense of the repairs except when damage to the Work was due to unforeseeable causes beyond the control of and without the fault or negligence of the Contractor</a:t>
            </a:r>
            <a:r>
              <a:rPr lang="en-US" sz="1200" u="sng" dirty="0"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200" strike="sngStrike"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Unforeseeable causes </a:t>
            </a:r>
            <a:r>
              <a:rPr lang="en-US" sz="1200" u="sng" dirty="0" err="1"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include</a:t>
            </a:r>
            <a:r>
              <a:rPr lang="en-US" sz="1200" strike="sngStrike"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including</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but </a:t>
            </a:r>
            <a:r>
              <a:rPr lang="en-US" sz="1200" u="sng" dirty="0"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are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not restricted to</a:t>
            </a:r>
            <a:r>
              <a:rPr lang="en-US" sz="1200" u="sng" dirty="0"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(a) earthquake, floods, tornados, high winds, lightning or other catastrophes proclaimed a disaster or emergency, </a:t>
            </a:r>
            <a:r>
              <a:rPr lang="en-US" sz="1200" strike="sngStrike"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weather,</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u="sng" dirty="0"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(b) slides, (c)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civil disturbances, or </a:t>
            </a:r>
            <a:r>
              <a:rPr lang="en-US" sz="1200" u="sng" dirty="0" smtClean="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(d)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governmental acts.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09636D0-4AED-4247-81F1-2D26954E2973}" type="slidenum">
              <a:rPr lang="en-US" smtClean="0"/>
              <a:t>18</a:t>
            </a:fld>
            <a:endParaRPr lang="en-US"/>
          </a:p>
        </p:txBody>
      </p:sp>
    </p:spTree>
    <p:extLst>
      <p:ext uri="{BB962C8B-B14F-4D97-AF65-F5344CB8AC3E}">
        <p14:creationId xmlns:p14="http://schemas.microsoft.com/office/powerpoint/2010/main" val="3352104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b="1" dirty="0" smtClean="0">
                <a:effectLst/>
                <a:latin typeface="Times New Roman" panose="02020603050405020304" pitchFamily="18" charset="0"/>
                <a:ea typeface="Calibri" panose="020F0502020204030204" pitchFamily="34" charset="0"/>
                <a:cs typeface="Times New Roman" panose="02020603050405020304" pitchFamily="18" charset="0"/>
              </a:rPr>
              <a:t>109.05.C.9</a:t>
            </a: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Professional and Specialized Work.</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The following work, when performed by a firm hired by the Contractor, is paid at the reasonable and fair market invoiced cost </a:t>
            </a:r>
            <a:r>
              <a:rPr lang="en-US" sz="1200" u="sng" dirty="0" smtClean="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plus 8% on the first $10,000 of work and 5% for work in excess of $10,000</a:t>
            </a:r>
            <a:r>
              <a:rPr lang="en-US" sz="1200" strike="sngStrike"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plus a 5 percent markup</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strike="sngStrike"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markup is limited to $10,000 for all the work performed by the firm.</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548640" algn="just">
              <a:lnSpc>
                <a:spcPct val="107000"/>
              </a:lnSpc>
              <a:spcBef>
                <a:spcPts val="0"/>
              </a:spcBef>
              <a:spcAft>
                <a:spcPts val="5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a. Surveying.</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548640" algn="just">
              <a:lnSpc>
                <a:spcPct val="107000"/>
              </a:lnSpc>
              <a:spcBef>
                <a:spcPts val="0"/>
              </a:spcBef>
              <a:spcAft>
                <a:spcPts val="5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b. Engineering design.</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548640" algn="just">
              <a:lnSpc>
                <a:spcPct val="107000"/>
              </a:lnSpc>
              <a:spcBef>
                <a:spcPts val="0"/>
              </a:spcBef>
              <a:spcAft>
                <a:spcPts val="5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c. Specialized work that is not normally part of a Department Contract and is not normally subject to prevailing wage.</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548640" algn="just">
              <a:lnSpc>
                <a:spcPct val="107000"/>
              </a:lnSpc>
              <a:spcBef>
                <a:spcPts val="0"/>
              </a:spcBef>
              <a:spcAft>
                <a:spcPts val="5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d. Installation, periodic maintenance, and removal of traffic control devices under Item 614 performed by a traffic control service or rental company, provided the workers are not on the Project full-time. Maintenance of Traffic services performed by LEO.</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548640" algn="just">
              <a:lnSpc>
                <a:spcPct val="107000"/>
              </a:lnSpc>
              <a:spcBef>
                <a:spcPts val="0"/>
              </a:spcBef>
              <a:spcAft>
                <a:spcPts val="5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e. Other professional or specialized work not contemplated at the time of Bid.</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effectLst/>
                <a:latin typeface="Times New Roman" panose="02020603050405020304" pitchFamily="18" charset="0"/>
                <a:ea typeface="Times New Roman" panose="02020603050405020304" pitchFamily="18" charset="0"/>
              </a:rPr>
              <a:t>Provide documentation showing payment for professional and specialized Work.</a:t>
            </a:r>
            <a:endParaRPr lang="en-US" dirty="0"/>
          </a:p>
        </p:txBody>
      </p:sp>
      <p:sp>
        <p:nvSpPr>
          <p:cNvPr id="4" name="Slide Number Placeholder 3"/>
          <p:cNvSpPr>
            <a:spLocks noGrp="1"/>
          </p:cNvSpPr>
          <p:nvPr>
            <p:ph type="sldNum" sz="quarter" idx="10"/>
          </p:nvPr>
        </p:nvSpPr>
        <p:spPr/>
        <p:txBody>
          <a:bodyPr/>
          <a:lstStyle/>
          <a:p>
            <a:fld id="{909636D0-4AED-4247-81F1-2D26954E2973}" type="slidenum">
              <a:rPr lang="en-US" smtClean="0"/>
              <a:t>19</a:t>
            </a:fld>
            <a:endParaRPr lang="en-US"/>
          </a:p>
        </p:txBody>
      </p:sp>
    </p:spTree>
    <p:extLst>
      <p:ext uri="{BB962C8B-B14F-4D97-AF65-F5344CB8AC3E}">
        <p14:creationId xmlns:p14="http://schemas.microsoft.com/office/powerpoint/2010/main" val="1645701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a:spcBef>
                <a:spcPts val="0"/>
              </a:spcBef>
              <a:spcAft>
                <a:spcPts val="800"/>
              </a:spcAft>
            </a:pPr>
            <a:r>
              <a:rPr lang="en-US" sz="1200" b="1" dirty="0" smtClean="0">
                <a:effectLst/>
                <a:latin typeface="Times New Roman" panose="02020603050405020304" pitchFamily="18" charset="0"/>
                <a:ea typeface="Calibri" panose="020F0502020204030204" pitchFamily="34" charset="0"/>
              </a:rPr>
              <a:t>109.05.D.2.g. Subsistence and Travel Allowance.</a:t>
            </a:r>
            <a:r>
              <a:rPr lang="en-US" sz="1200" dirty="0" smtClean="0">
                <a:effectLst/>
                <a:latin typeface="Times New Roman" panose="02020603050405020304" pitchFamily="18" charset="0"/>
                <a:ea typeface="Calibri" panose="020F0502020204030204" pitchFamily="34" charset="0"/>
              </a:rPr>
              <a:t> The Department will pay costs for subsistence and travel allowances for labor that must remain on the Project during the delays, when such payments are required by the collective bargaining agreement or other employment contracts applicable to the classes of labor employed on the project.  Overnight lodging will be reimbursed if the person is at a location greater than forty-five miles</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Times New Roman" panose="02020603050405020304" pitchFamily="18" charset="0"/>
                <a:ea typeface="Calibri" panose="020F0502020204030204" pitchFamily="34" charset="0"/>
              </a:rPr>
              <a:t> from their residence up to a maximum of $106</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Times New Roman" panose="02020603050405020304" pitchFamily="18" charset="0"/>
                <a:ea typeface="Calibri" panose="020F0502020204030204" pitchFamily="34" charset="0"/>
              </a:rPr>
              <a:t> per day.  Meals and incidental expenses will reimbursed up to a maximum of $56</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Times New Roman" panose="02020603050405020304" pitchFamily="18" charset="0"/>
                <a:ea typeface="Calibri" panose="020F0502020204030204" pitchFamily="34" charset="0"/>
              </a:rPr>
              <a:t> per day.  The Department will not pay a percent markup on these costs.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OBM Travel Rule for overnight lodging</a:t>
            </a:r>
          </a:p>
          <a:p>
            <a:pPr marL="0" marR="0">
              <a:spcBef>
                <a:spcPts val="0"/>
              </a:spcBef>
              <a:spcAft>
                <a:spcPts val="800"/>
              </a:spcAft>
            </a:pP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US General Services Administration FY2015 Per Diem Rate for Columbus, Ohio.  Referenced by OBM Travel Rule.</a:t>
            </a:r>
          </a:p>
          <a:p>
            <a:pPr marL="0" marR="0">
              <a:spcBef>
                <a:spcPts val="0"/>
              </a:spcBef>
              <a:spcAft>
                <a:spcPts val="800"/>
              </a:spcAft>
            </a:pP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US General Services Administration FY2015 Per Diem Rate for Columbus, Ohio.  Referenced by OBM Travel Rule.</a:t>
            </a:r>
          </a:p>
          <a:p>
            <a:endParaRPr lang="en-US" dirty="0"/>
          </a:p>
        </p:txBody>
      </p:sp>
      <p:sp>
        <p:nvSpPr>
          <p:cNvPr id="4" name="Slide Number Placeholder 3"/>
          <p:cNvSpPr>
            <a:spLocks noGrp="1"/>
          </p:cNvSpPr>
          <p:nvPr>
            <p:ph type="sldNum" sz="quarter" idx="10"/>
          </p:nvPr>
        </p:nvSpPr>
        <p:spPr/>
        <p:txBody>
          <a:bodyPr/>
          <a:lstStyle/>
          <a:p>
            <a:fld id="{909636D0-4AED-4247-81F1-2D26954E2973}" type="slidenum">
              <a:rPr lang="en-US" smtClean="0"/>
              <a:t>20</a:t>
            </a:fld>
            <a:endParaRPr lang="en-US"/>
          </a:p>
        </p:txBody>
      </p:sp>
    </p:spTree>
    <p:extLst>
      <p:ext uri="{BB962C8B-B14F-4D97-AF65-F5344CB8AC3E}">
        <p14:creationId xmlns:p14="http://schemas.microsoft.com/office/powerpoint/2010/main" val="145242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All in all the change</a:t>
            </a:r>
            <a:r>
              <a:rPr lang="en-US" baseline="0" dirty="0" smtClean="0"/>
              <a:t> order were compliant.  In a separate FHWA Program Review, it was recommended that the explanation of necessity could be strengthened or improved.</a:t>
            </a:r>
            <a:endParaRPr lang="en-US" dirty="0"/>
          </a:p>
        </p:txBody>
      </p:sp>
      <p:sp>
        <p:nvSpPr>
          <p:cNvPr id="4" name="Slide Number Placeholder 3"/>
          <p:cNvSpPr>
            <a:spLocks noGrp="1"/>
          </p:cNvSpPr>
          <p:nvPr>
            <p:ph type="sldNum" sz="quarter" idx="10"/>
          </p:nvPr>
        </p:nvSpPr>
        <p:spPr/>
        <p:txBody>
          <a:bodyPr/>
          <a:lstStyle/>
          <a:p>
            <a:fld id="{909636D0-4AED-4247-81F1-2D26954E2973}" type="slidenum">
              <a:rPr lang="en-US" smtClean="0"/>
              <a:t>22</a:t>
            </a:fld>
            <a:endParaRPr lang="en-US"/>
          </a:p>
        </p:txBody>
      </p:sp>
    </p:spTree>
    <p:extLst>
      <p:ext uri="{BB962C8B-B14F-4D97-AF65-F5344CB8AC3E}">
        <p14:creationId xmlns:p14="http://schemas.microsoft.com/office/powerpoint/2010/main" val="1520819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There will be evaluations at the mid-point and end of every project.</a:t>
            </a:r>
          </a:p>
          <a:p>
            <a:pPr marL="171450" indent="-171450">
              <a:buFont typeface="Arial" pitchFamily="34" charset="0"/>
              <a:buChar char="•"/>
            </a:pPr>
            <a:r>
              <a:rPr lang="en-US" dirty="0" smtClean="0"/>
              <a:t>Evaluations completed by both the District and the Contractor</a:t>
            </a:r>
            <a:endParaRPr lang="en-US" dirty="0"/>
          </a:p>
        </p:txBody>
      </p:sp>
      <p:sp>
        <p:nvSpPr>
          <p:cNvPr id="4" name="Slide Number Placeholder 3"/>
          <p:cNvSpPr>
            <a:spLocks noGrp="1"/>
          </p:cNvSpPr>
          <p:nvPr>
            <p:ph type="sldNum" sz="quarter" idx="10"/>
          </p:nvPr>
        </p:nvSpPr>
        <p:spPr/>
        <p:txBody>
          <a:bodyPr/>
          <a:lstStyle/>
          <a:p>
            <a:fld id="{285DA05E-5145-4C2B-92C7-6E5463980601}"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940700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This is TMS data.  EIMS data not available at this time.</a:t>
            </a:r>
            <a:endParaRPr lang="en-US" dirty="0"/>
          </a:p>
        </p:txBody>
      </p:sp>
      <p:sp>
        <p:nvSpPr>
          <p:cNvPr id="4" name="Slide Number Placeholder 3"/>
          <p:cNvSpPr>
            <a:spLocks noGrp="1"/>
          </p:cNvSpPr>
          <p:nvPr>
            <p:ph type="sldNum" sz="quarter" idx="10"/>
          </p:nvPr>
        </p:nvSpPr>
        <p:spPr/>
        <p:txBody>
          <a:bodyPr/>
          <a:lstStyle/>
          <a:p>
            <a:fld id="{909636D0-4AED-4247-81F1-2D26954E2973}" type="slidenum">
              <a:rPr lang="en-US" smtClean="0"/>
              <a:t>30</a:t>
            </a:fld>
            <a:endParaRPr lang="en-US"/>
          </a:p>
        </p:txBody>
      </p:sp>
    </p:spTree>
    <p:extLst>
      <p:ext uri="{BB962C8B-B14F-4D97-AF65-F5344CB8AC3E}">
        <p14:creationId xmlns:p14="http://schemas.microsoft.com/office/powerpoint/2010/main" val="789818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2</a:t>
            </a:fld>
            <a:endParaRPr lang="en-US"/>
          </a:p>
        </p:txBody>
      </p:sp>
    </p:spTree>
    <p:extLst>
      <p:ext uri="{BB962C8B-B14F-4D97-AF65-F5344CB8AC3E}">
        <p14:creationId xmlns:p14="http://schemas.microsoft.com/office/powerpoint/2010/main" val="37005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3</a:t>
            </a:fld>
            <a:endParaRPr lang="en-US"/>
          </a:p>
        </p:txBody>
      </p:sp>
    </p:spTree>
    <p:extLst>
      <p:ext uri="{BB962C8B-B14F-4D97-AF65-F5344CB8AC3E}">
        <p14:creationId xmlns:p14="http://schemas.microsoft.com/office/powerpoint/2010/main" val="1024603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4</a:t>
            </a:fld>
            <a:endParaRPr lang="en-US"/>
          </a:p>
        </p:txBody>
      </p:sp>
    </p:spTree>
    <p:extLst>
      <p:ext uri="{BB962C8B-B14F-4D97-AF65-F5344CB8AC3E}">
        <p14:creationId xmlns:p14="http://schemas.microsoft.com/office/powerpoint/2010/main" val="3590847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5</a:t>
            </a:fld>
            <a:endParaRPr lang="en-US"/>
          </a:p>
        </p:txBody>
      </p:sp>
    </p:spTree>
    <p:extLst>
      <p:ext uri="{BB962C8B-B14F-4D97-AF65-F5344CB8AC3E}">
        <p14:creationId xmlns:p14="http://schemas.microsoft.com/office/powerpoint/2010/main" val="1168919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6</a:t>
            </a:fld>
            <a:endParaRPr lang="en-US"/>
          </a:p>
        </p:txBody>
      </p:sp>
    </p:spTree>
    <p:extLst>
      <p:ext uri="{BB962C8B-B14F-4D97-AF65-F5344CB8AC3E}">
        <p14:creationId xmlns:p14="http://schemas.microsoft.com/office/powerpoint/2010/main" val="3074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7</a:t>
            </a:fld>
            <a:endParaRPr lang="en-US"/>
          </a:p>
        </p:txBody>
      </p:sp>
    </p:spTree>
    <p:extLst>
      <p:ext uri="{BB962C8B-B14F-4D97-AF65-F5344CB8AC3E}">
        <p14:creationId xmlns:p14="http://schemas.microsoft.com/office/powerpoint/2010/main" val="3877420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8</a:t>
            </a:fld>
            <a:endParaRPr lang="en-US"/>
          </a:p>
        </p:txBody>
      </p:sp>
    </p:spTree>
    <p:extLst>
      <p:ext uri="{BB962C8B-B14F-4D97-AF65-F5344CB8AC3E}">
        <p14:creationId xmlns:p14="http://schemas.microsoft.com/office/powerpoint/2010/main" val="3807125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1A1C9-4D27-43C8-A015-9E01C8A30E8B}" type="slidenum">
              <a:rPr lang="en-US" smtClean="0"/>
              <a:t>9</a:t>
            </a:fld>
            <a:endParaRPr lang="en-US"/>
          </a:p>
        </p:txBody>
      </p:sp>
    </p:spTree>
    <p:extLst>
      <p:ext uri="{BB962C8B-B14F-4D97-AF65-F5344CB8AC3E}">
        <p14:creationId xmlns:p14="http://schemas.microsoft.com/office/powerpoint/2010/main" val="234144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5533" y="2130425"/>
            <a:ext cx="6942666"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362200" y="3886200"/>
            <a:ext cx="54102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007021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410039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22058619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0878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93AFFD-16A9-4771-865C-468DE66242DC}" type="datetimeFigureOut">
              <a:rPr lang="en-US" smtClean="0"/>
              <a:t>3/16/2015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27055387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93AFFD-16A9-4771-865C-468DE66242DC}" type="datetimeFigureOut">
              <a:rPr lang="en-US" smtClean="0"/>
              <a:t>3/16/2015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20081274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493AFFD-16A9-4771-865C-468DE66242DC}" type="datetimeFigureOut">
              <a:rPr lang="en-US" smtClean="0"/>
              <a:t>3/16/2015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3034741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410469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93AFFD-16A9-4771-865C-468DE66242DC}" type="datetimeFigureOut">
              <a:rPr lang="en-US" smtClean="0"/>
              <a:t>3/16/2015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EA41A34-C413-453B-B161-E595A052874B}" type="slidenum">
              <a:rPr lang="en-US" smtClean="0"/>
              <a:t>‹#›</a:t>
            </a:fld>
            <a:endParaRPr lang="en-US"/>
          </a:p>
        </p:txBody>
      </p:sp>
    </p:spTree>
    <p:extLst>
      <p:ext uri="{BB962C8B-B14F-4D97-AF65-F5344CB8AC3E}">
        <p14:creationId xmlns:p14="http://schemas.microsoft.com/office/powerpoint/2010/main" val="1843291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98631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6067" y="4809067"/>
            <a:ext cx="64770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2396067" y="262467"/>
            <a:ext cx="6477000" cy="45381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96067" y="5400677"/>
            <a:ext cx="6477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02492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8600" y="274638"/>
            <a:ext cx="7188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8600" y="1600200"/>
            <a:ext cx="7188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01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Nathan.Fling@dot.state.oh.u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dot.state.oh.us/Divisions/ConstructionMgt/OnlineDocs/Specifications/2013CMS/100/109.htm#A_109_12_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clint.bishop@dot.state.oh.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obm.ohio.gov/TravelRul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7061" y="2025850"/>
            <a:ext cx="5793717" cy="1569660"/>
          </a:xfrm>
          <a:prstGeom prst="rect">
            <a:avLst/>
          </a:prstGeom>
          <a:noFill/>
        </p:spPr>
        <p:txBody>
          <a:bodyPr wrap="square" rtlCol="0">
            <a:spAutoFit/>
          </a:bodyPr>
          <a:lstStyle/>
          <a:p>
            <a:pPr algn="ctr"/>
            <a:r>
              <a:rPr lang="en-US" sz="4800" b="1" dirty="0">
                <a:solidFill>
                  <a:schemeClr val="tx2">
                    <a:lumMod val="50000"/>
                  </a:schemeClr>
                </a:solidFill>
                <a:latin typeface="Arial Narrow" panose="020B0606020202030204" pitchFamily="34" charset="0"/>
              </a:rPr>
              <a:t>CLAIMS AND DISPUTE RESOLUTION</a:t>
            </a:r>
          </a:p>
        </p:txBody>
      </p:sp>
      <p:sp>
        <p:nvSpPr>
          <p:cNvPr id="6" name="TextBox 5"/>
          <p:cNvSpPr txBox="1"/>
          <p:nvPr/>
        </p:nvSpPr>
        <p:spPr>
          <a:xfrm>
            <a:off x="3068308" y="4160697"/>
            <a:ext cx="4803259" cy="1668149"/>
          </a:xfrm>
          <a:prstGeom prst="rect">
            <a:avLst/>
          </a:prstGeom>
          <a:noFill/>
        </p:spPr>
        <p:txBody>
          <a:bodyPr wrap="square" rtlCol="0">
            <a:spAutoFit/>
          </a:bodyPr>
          <a:lstStyle/>
          <a:p>
            <a:pPr lvl="0" algn="ctr">
              <a:spcBef>
                <a:spcPct val="20000"/>
              </a:spcBef>
            </a:pPr>
            <a:r>
              <a:rPr lang="en-US" sz="3200" dirty="0">
                <a:solidFill>
                  <a:prstClr val="black"/>
                </a:solidFill>
              </a:rPr>
              <a:t>Nathan </a:t>
            </a:r>
            <a:r>
              <a:rPr lang="en-US" sz="3200" dirty="0" smtClean="0">
                <a:solidFill>
                  <a:prstClr val="black"/>
                </a:solidFill>
              </a:rPr>
              <a:t>Fling</a:t>
            </a:r>
            <a:endParaRPr lang="en-US" sz="3200" dirty="0">
              <a:solidFill>
                <a:prstClr val="black"/>
              </a:solidFill>
            </a:endParaRPr>
          </a:p>
          <a:p>
            <a:pPr lvl="0" algn="ctr">
              <a:spcBef>
                <a:spcPct val="20000"/>
              </a:spcBef>
            </a:pPr>
            <a:r>
              <a:rPr lang="en-US" sz="3200" dirty="0">
                <a:solidFill>
                  <a:prstClr val="black"/>
                </a:solidFill>
              </a:rPr>
              <a:t>Dispute Resolution &amp; Claims Coordinator</a:t>
            </a:r>
          </a:p>
        </p:txBody>
      </p:sp>
      <p:sp>
        <p:nvSpPr>
          <p:cNvPr id="7" name="Title 1"/>
          <p:cNvSpPr>
            <a:spLocks noGrp="1"/>
          </p:cNvSpPr>
          <p:nvPr>
            <p:ph type="ctrTitle"/>
          </p:nvPr>
        </p:nvSpPr>
        <p:spPr>
          <a:xfrm>
            <a:off x="1274677" y="237773"/>
            <a:ext cx="7772400" cy="1470025"/>
          </a:xfrm>
        </p:spPr>
        <p:txBody>
          <a:bodyPr>
            <a:normAutofit/>
          </a:bodyPr>
          <a:lstStyle/>
          <a:p>
            <a:r>
              <a:rPr lang="en-US" sz="4800" b="1" dirty="0" smtClean="0"/>
              <a:t>2015 Conaway Conference</a:t>
            </a:r>
            <a:endParaRPr lang="en-US" sz="4800" b="1" dirty="0"/>
          </a:p>
        </p:txBody>
      </p:sp>
    </p:spTree>
    <p:extLst>
      <p:ext uri="{BB962C8B-B14F-4D97-AF65-F5344CB8AC3E}">
        <p14:creationId xmlns:p14="http://schemas.microsoft.com/office/powerpoint/2010/main" val="963756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91194" y="304812"/>
            <a:ext cx="5952212"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400301" y="1766123"/>
            <a:ext cx="5510463" cy="2308324"/>
          </a:xfrm>
          <a:prstGeom prst="rect">
            <a:avLst/>
          </a:prstGeom>
          <a:noFill/>
        </p:spPr>
        <p:txBody>
          <a:bodyPr wrap="square" rtlCol="0">
            <a:spAutoFit/>
          </a:bodyPr>
          <a:lstStyle/>
          <a:p>
            <a:pPr algn="ctr"/>
            <a:endParaRPr lang="en-US" sz="3600" dirty="0">
              <a:hlinkClick r:id="rId3"/>
            </a:endParaRPr>
          </a:p>
          <a:p>
            <a:pPr algn="ctr"/>
            <a:r>
              <a:rPr lang="en-US" sz="3600" dirty="0" smtClean="0">
                <a:latin typeface="Arial Narrow" panose="020B0606020202030204" pitchFamily="34" charset="0"/>
                <a:hlinkClick r:id="rId3"/>
              </a:rPr>
              <a:t>Nathan.Fling@dot.state.oh.us</a:t>
            </a:r>
            <a:endParaRPr lang="en-US" sz="3600" dirty="0" smtClean="0">
              <a:latin typeface="Arial Narrow" panose="020B0606020202030204" pitchFamily="34" charset="0"/>
            </a:endParaRPr>
          </a:p>
          <a:p>
            <a:pPr algn="ctr"/>
            <a:endParaRPr lang="en-US" sz="3600" dirty="0">
              <a:latin typeface="Arial Narrow" panose="020B0606020202030204" pitchFamily="34" charset="0"/>
            </a:endParaRPr>
          </a:p>
          <a:p>
            <a:pPr algn="ctr"/>
            <a:r>
              <a:rPr lang="en-US" sz="3600" dirty="0">
                <a:latin typeface="Arial Narrow" panose="020B0606020202030204" pitchFamily="34" charset="0"/>
              </a:rPr>
              <a:t>614-466-2140</a:t>
            </a:r>
          </a:p>
        </p:txBody>
      </p:sp>
    </p:spTree>
    <p:extLst>
      <p:ext uri="{BB962C8B-B14F-4D97-AF65-F5344CB8AC3E}">
        <p14:creationId xmlns:p14="http://schemas.microsoft.com/office/powerpoint/2010/main" val="2005560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911" y="251438"/>
            <a:ext cx="7772400" cy="1470025"/>
          </a:xfrm>
        </p:spPr>
        <p:txBody>
          <a:bodyPr>
            <a:normAutofit/>
          </a:bodyPr>
          <a:lstStyle/>
          <a:p>
            <a:r>
              <a:rPr lang="en-US" b="1" dirty="0" smtClean="0"/>
              <a:t>2015 Conaway Conference</a:t>
            </a:r>
            <a:endParaRPr lang="en-US" b="1" dirty="0"/>
          </a:p>
        </p:txBody>
      </p:sp>
      <p:sp>
        <p:nvSpPr>
          <p:cNvPr id="3" name="Subtitle 2"/>
          <p:cNvSpPr>
            <a:spLocks noGrp="1"/>
          </p:cNvSpPr>
          <p:nvPr>
            <p:ph type="subTitle" idx="1"/>
          </p:nvPr>
        </p:nvSpPr>
        <p:spPr>
          <a:xfrm>
            <a:off x="1867711" y="2079271"/>
            <a:ext cx="6994278" cy="2765928"/>
          </a:xfrm>
        </p:spPr>
        <p:txBody>
          <a:bodyPr>
            <a:normAutofit fontScale="92500"/>
          </a:bodyPr>
          <a:lstStyle/>
          <a:p>
            <a:pPr lvl="0"/>
            <a:r>
              <a:rPr lang="en-US" sz="4300" b="1" dirty="0" smtClean="0">
                <a:solidFill>
                  <a:prstClr val="black"/>
                </a:solidFill>
              </a:rPr>
              <a:t>CONSTRUCTION MANAGEMENT</a:t>
            </a:r>
            <a:endParaRPr lang="en-US" sz="4300" b="1" dirty="0" smtClean="0">
              <a:solidFill>
                <a:prstClr val="black"/>
              </a:solidFill>
            </a:endParaRPr>
          </a:p>
          <a:p>
            <a:pPr lvl="0"/>
            <a:endParaRPr lang="en-US" sz="3600" b="1" dirty="0" smtClean="0">
              <a:solidFill>
                <a:prstClr val="black"/>
              </a:solidFill>
            </a:endParaRPr>
          </a:p>
          <a:p>
            <a:pPr lvl="0"/>
            <a:r>
              <a:rPr lang="en-US" sz="3600" dirty="0" smtClean="0">
                <a:solidFill>
                  <a:prstClr val="black"/>
                </a:solidFill>
              </a:rPr>
              <a:t>Clint </a:t>
            </a:r>
            <a:r>
              <a:rPr lang="en-US" sz="3600" dirty="0">
                <a:solidFill>
                  <a:prstClr val="black"/>
                </a:solidFill>
              </a:rPr>
              <a:t>Bishop, P.E.</a:t>
            </a:r>
          </a:p>
          <a:p>
            <a:pPr lvl="0"/>
            <a:r>
              <a:rPr lang="en-US" sz="3600" dirty="0" smtClean="0">
                <a:solidFill>
                  <a:prstClr val="black"/>
                </a:solidFill>
              </a:rPr>
              <a:t>Construction </a:t>
            </a:r>
            <a:r>
              <a:rPr lang="en-US" sz="3600" dirty="0">
                <a:solidFill>
                  <a:prstClr val="black"/>
                </a:solidFill>
              </a:rPr>
              <a:t>Administration</a:t>
            </a:r>
            <a:endParaRPr lang="en-US" dirty="0">
              <a:solidFill>
                <a:prstClr val="black"/>
              </a:solidFill>
            </a:endParaRPr>
          </a:p>
        </p:txBody>
      </p:sp>
    </p:spTree>
    <p:extLst>
      <p:ext uri="{BB962C8B-B14F-4D97-AF65-F5344CB8AC3E}">
        <p14:creationId xmlns:p14="http://schemas.microsoft.com/office/powerpoint/2010/main" val="2521799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361" y="0"/>
            <a:ext cx="7019810" cy="994172"/>
          </a:xfrm>
        </p:spPr>
        <p:txBody>
          <a:bodyPr/>
          <a:lstStyle/>
          <a:p>
            <a:r>
              <a:rPr lang="en-US" dirty="0" smtClean="0"/>
              <a:t>Construction Administration</a:t>
            </a:r>
            <a:endParaRPr lang="en-US" dirty="0"/>
          </a:p>
        </p:txBody>
      </p:sp>
      <p:sp>
        <p:nvSpPr>
          <p:cNvPr id="3" name="Content Placeholder 2"/>
          <p:cNvSpPr>
            <a:spLocks noGrp="1"/>
          </p:cNvSpPr>
          <p:nvPr>
            <p:ph idx="1"/>
          </p:nvPr>
        </p:nvSpPr>
        <p:spPr>
          <a:xfrm>
            <a:off x="1660909" y="1419073"/>
            <a:ext cx="7019811" cy="3263504"/>
          </a:xfrm>
        </p:spPr>
        <p:txBody>
          <a:bodyPr>
            <a:normAutofit/>
          </a:bodyPr>
          <a:lstStyle/>
          <a:p>
            <a:r>
              <a:rPr lang="en-US" sz="2800" dirty="0" smtClean="0"/>
              <a:t>100 Specification Revisions</a:t>
            </a:r>
          </a:p>
          <a:p>
            <a:r>
              <a:rPr lang="en-US" sz="2800" dirty="0" smtClean="0"/>
              <a:t>CY2014 Change Order QAR’s</a:t>
            </a:r>
          </a:p>
          <a:p>
            <a:r>
              <a:rPr lang="en-US" sz="2800" dirty="0"/>
              <a:t>FY2015 change order data</a:t>
            </a:r>
          </a:p>
          <a:p>
            <a:r>
              <a:rPr lang="en-US" sz="2800" dirty="0" smtClean="0"/>
              <a:t>CY2014 Defaults </a:t>
            </a:r>
          </a:p>
          <a:p>
            <a:r>
              <a:rPr lang="en-US" sz="2800" dirty="0" smtClean="0"/>
              <a:t>Contractor Invoicing – preliminary data</a:t>
            </a:r>
            <a:endParaRPr lang="en-US" sz="2800" dirty="0"/>
          </a:p>
        </p:txBody>
      </p:sp>
    </p:spTree>
    <p:extLst>
      <p:ext uri="{BB962C8B-B14F-4D97-AF65-F5344CB8AC3E}">
        <p14:creationId xmlns:p14="http://schemas.microsoft.com/office/powerpoint/2010/main" val="4257500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5141" y="0"/>
            <a:ext cx="7003286" cy="994172"/>
          </a:xfrm>
        </p:spPr>
        <p:txBody>
          <a:bodyPr/>
          <a:lstStyle/>
          <a:p>
            <a:r>
              <a:rPr lang="en-US" dirty="0" smtClean="0"/>
              <a:t>100 Specification Revisions</a:t>
            </a:r>
            <a:endParaRPr lang="en-US" dirty="0"/>
          </a:p>
        </p:txBody>
      </p:sp>
      <p:sp>
        <p:nvSpPr>
          <p:cNvPr id="3" name="Content Placeholder 2"/>
          <p:cNvSpPr>
            <a:spLocks noGrp="1"/>
          </p:cNvSpPr>
          <p:nvPr>
            <p:ph sz="half" idx="1"/>
          </p:nvPr>
        </p:nvSpPr>
        <p:spPr>
          <a:xfrm>
            <a:off x="1745141" y="1380162"/>
            <a:ext cx="3734719" cy="3263504"/>
          </a:xfrm>
        </p:spPr>
        <p:txBody>
          <a:bodyPr>
            <a:noAutofit/>
          </a:bodyPr>
          <a:lstStyle/>
          <a:p>
            <a:r>
              <a:rPr lang="en-US" sz="2800" dirty="0" smtClean="0"/>
              <a:t>C&amp;MS 109.10 Payment for Delivered Materials</a:t>
            </a:r>
          </a:p>
          <a:p>
            <a:pPr lvl="1"/>
            <a:r>
              <a:rPr lang="en-US" sz="2400" dirty="0" smtClean="0"/>
              <a:t>Include provisions for un-fabricated structural steel</a:t>
            </a:r>
          </a:p>
          <a:p>
            <a:pPr lvl="1"/>
            <a:r>
              <a:rPr lang="en-US" sz="2400" dirty="0" smtClean="0"/>
              <a:t>Language from IOC dated 9/15/03 moved to this section</a:t>
            </a:r>
          </a:p>
          <a:p>
            <a:pPr marL="342900" lvl="1" indent="0">
              <a:buNone/>
            </a:pPr>
            <a:endParaRPr lang="en-US" sz="2400" dirty="0"/>
          </a:p>
        </p:txBody>
      </p:sp>
      <p:pic>
        <p:nvPicPr>
          <p:cNvPr id="6" name="Content Placeholder 5"/>
          <p:cNvPicPr>
            <a:picLocks noGrp="1" noChangeAspect="1"/>
          </p:cNvPicPr>
          <p:nvPr>
            <p:ph sz="half" idx="2"/>
          </p:nvPr>
        </p:nvPicPr>
        <p:blipFill>
          <a:blip r:embed="rId2"/>
          <a:stretch>
            <a:fillRect/>
          </a:stretch>
        </p:blipFill>
        <p:spPr>
          <a:xfrm>
            <a:off x="5646329" y="1454058"/>
            <a:ext cx="3189228" cy="4100436"/>
          </a:xfrm>
          <a:prstGeom prst="rect">
            <a:avLst/>
          </a:prstGeom>
        </p:spPr>
      </p:pic>
    </p:spTree>
    <p:extLst>
      <p:ext uri="{BB962C8B-B14F-4D97-AF65-F5344CB8AC3E}">
        <p14:creationId xmlns:p14="http://schemas.microsoft.com/office/powerpoint/2010/main" val="74182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6" y="0"/>
            <a:ext cx="7019810" cy="994172"/>
          </a:xfrm>
        </p:spPr>
        <p:txBody>
          <a:bodyPr/>
          <a:lstStyle/>
          <a:p>
            <a:r>
              <a:rPr lang="en-US" dirty="0" smtClean="0"/>
              <a:t>100 Specification Revisions</a:t>
            </a:r>
            <a:endParaRPr lang="en-US" dirty="0"/>
          </a:p>
        </p:txBody>
      </p:sp>
      <p:sp>
        <p:nvSpPr>
          <p:cNvPr id="3" name="Content Placeholder 2"/>
          <p:cNvSpPr>
            <a:spLocks noGrp="1"/>
          </p:cNvSpPr>
          <p:nvPr>
            <p:ph idx="1"/>
          </p:nvPr>
        </p:nvSpPr>
        <p:spPr>
          <a:xfrm>
            <a:off x="2194560" y="994172"/>
            <a:ext cx="6481223" cy="5476966"/>
          </a:xfrm>
        </p:spPr>
        <p:txBody>
          <a:bodyPr>
            <a:noAutofit/>
          </a:bodyPr>
          <a:lstStyle/>
          <a:p>
            <a:pPr lvl="0"/>
            <a:r>
              <a:rPr lang="en-US" dirty="0">
                <a:solidFill>
                  <a:prstClr val="black"/>
                </a:solidFill>
              </a:rPr>
              <a:t>C&amp;MS 109.10 Payment for Delivered </a:t>
            </a:r>
            <a:r>
              <a:rPr lang="en-US" dirty="0" smtClean="0">
                <a:solidFill>
                  <a:prstClr val="black"/>
                </a:solidFill>
              </a:rPr>
              <a:t>Materials</a:t>
            </a:r>
          </a:p>
          <a:p>
            <a:pPr marL="342900" lvl="1" indent="0">
              <a:buNone/>
            </a:pPr>
            <a:r>
              <a:rPr lang="en-US" sz="2000" dirty="0" smtClean="0">
                <a:solidFill>
                  <a:prstClr val="black"/>
                </a:solidFill>
              </a:rPr>
              <a:t>1.	The </a:t>
            </a:r>
            <a:r>
              <a:rPr lang="en-US" sz="2000" dirty="0">
                <a:solidFill>
                  <a:prstClr val="black"/>
                </a:solidFill>
              </a:rPr>
              <a:t>Contractor has provided both the Engineer and the Office of Materials Management an itemized invoice from the steel mill for the steel for which reimbursement is </a:t>
            </a:r>
            <a:r>
              <a:rPr lang="en-US" sz="2000" dirty="0" smtClean="0">
                <a:solidFill>
                  <a:prstClr val="black"/>
                </a:solidFill>
              </a:rPr>
              <a:t>requested</a:t>
            </a:r>
            <a:endParaRPr lang="en-US" sz="2000" dirty="0">
              <a:solidFill>
                <a:prstClr val="black"/>
              </a:solidFill>
            </a:endParaRPr>
          </a:p>
          <a:p>
            <a:pPr marL="342900" lvl="1" indent="0">
              <a:buNone/>
            </a:pPr>
            <a:r>
              <a:rPr lang="en-US" sz="2000" dirty="0" smtClean="0">
                <a:solidFill>
                  <a:prstClr val="black"/>
                </a:solidFill>
              </a:rPr>
              <a:t>2. 	Project </a:t>
            </a:r>
            <a:r>
              <a:rPr lang="en-US" sz="2000" dirty="0">
                <a:solidFill>
                  <a:prstClr val="black"/>
                </a:solidFill>
              </a:rPr>
              <a:t>structural Steel design plans are complete with no forthcoming revisions.  For design build projects, Contractor accepted show drawings per 501.04, will need to be </a:t>
            </a:r>
            <a:r>
              <a:rPr lang="en-US" sz="2000" dirty="0" smtClean="0">
                <a:solidFill>
                  <a:prstClr val="black"/>
                </a:solidFill>
              </a:rPr>
              <a:t>provided</a:t>
            </a:r>
          </a:p>
          <a:p>
            <a:pPr marL="342900" lvl="1" indent="0">
              <a:buNone/>
            </a:pPr>
            <a:r>
              <a:rPr lang="en-US" sz="2000" dirty="0" smtClean="0">
                <a:solidFill>
                  <a:prstClr val="black"/>
                </a:solidFill>
              </a:rPr>
              <a:t>3.	Contractor </a:t>
            </a:r>
            <a:r>
              <a:rPr lang="en-US" sz="2000" dirty="0">
                <a:solidFill>
                  <a:prstClr val="black"/>
                </a:solidFill>
              </a:rPr>
              <a:t>accepted certified test data for all steel in question along with mill shipping notices have been received by the Office of Materials Management per </a:t>
            </a:r>
            <a:r>
              <a:rPr lang="en-US" sz="2000" dirty="0" smtClean="0">
                <a:solidFill>
                  <a:prstClr val="black"/>
                </a:solidFill>
              </a:rPr>
              <a:t>501.06</a:t>
            </a:r>
            <a:endParaRPr lang="en-US" sz="2000" dirty="0">
              <a:solidFill>
                <a:prstClr val="black"/>
              </a:solidFill>
            </a:endParaRPr>
          </a:p>
          <a:p>
            <a:pPr marL="342900" lvl="1" indent="0">
              <a:buNone/>
            </a:pPr>
            <a:endParaRPr lang="en-US" sz="2000" dirty="0">
              <a:solidFill>
                <a:prstClr val="black"/>
              </a:solidFill>
            </a:endParaRPr>
          </a:p>
          <a:p>
            <a:pPr lvl="1"/>
            <a:endParaRPr lang="en-US" sz="2000" dirty="0"/>
          </a:p>
        </p:txBody>
      </p:sp>
    </p:spTree>
    <p:extLst>
      <p:ext uri="{BB962C8B-B14F-4D97-AF65-F5344CB8AC3E}">
        <p14:creationId xmlns:p14="http://schemas.microsoft.com/office/powerpoint/2010/main" val="666889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539" y="0"/>
            <a:ext cx="7019810" cy="994172"/>
          </a:xfrm>
        </p:spPr>
        <p:txBody>
          <a:bodyPr/>
          <a:lstStyle/>
          <a:p>
            <a:r>
              <a:rPr lang="en-US" dirty="0" smtClean="0"/>
              <a:t>100 Specification Revisions</a:t>
            </a:r>
            <a:endParaRPr lang="en-US" dirty="0"/>
          </a:p>
        </p:txBody>
      </p:sp>
      <p:sp>
        <p:nvSpPr>
          <p:cNvPr id="3" name="Content Placeholder 2"/>
          <p:cNvSpPr>
            <a:spLocks noGrp="1"/>
          </p:cNvSpPr>
          <p:nvPr>
            <p:ph idx="1"/>
          </p:nvPr>
        </p:nvSpPr>
        <p:spPr>
          <a:xfrm>
            <a:off x="2047360" y="994172"/>
            <a:ext cx="6838515" cy="4651254"/>
          </a:xfrm>
        </p:spPr>
        <p:txBody>
          <a:bodyPr>
            <a:noAutofit/>
          </a:bodyPr>
          <a:lstStyle/>
          <a:p>
            <a:pPr lvl="0"/>
            <a:r>
              <a:rPr lang="en-US" sz="2800" dirty="0">
                <a:solidFill>
                  <a:prstClr val="black"/>
                </a:solidFill>
              </a:rPr>
              <a:t>C&amp;MS 109.10 Payment for Delivered Materials</a:t>
            </a:r>
          </a:p>
          <a:p>
            <a:pPr marL="342900" lvl="1" indent="0">
              <a:buNone/>
            </a:pPr>
            <a:r>
              <a:rPr lang="en-US" sz="2400" dirty="0" smtClean="0"/>
              <a:t>4. The steel is properly stored to allow inspection by the Office of Materials Management.  It shall also be properly set apart from other material and identified as belonging to ODOT</a:t>
            </a:r>
          </a:p>
          <a:p>
            <a:pPr marL="342900" lvl="1" indent="0">
              <a:buNone/>
            </a:pPr>
            <a:r>
              <a:rPr lang="en-US" sz="2400" dirty="0" smtClean="0"/>
              <a:t>5. The Contractor will provide the Engineer a written statement that under 106, the Contractor is responsible for the steel that has been paid for until the actual steel is erected and accepted in the field</a:t>
            </a:r>
          </a:p>
          <a:p>
            <a:pPr marL="342900" lvl="1" indent="0">
              <a:buNone/>
            </a:pPr>
            <a:endParaRPr lang="en-US" sz="2400" dirty="0"/>
          </a:p>
        </p:txBody>
      </p:sp>
    </p:spTree>
    <p:extLst>
      <p:ext uri="{BB962C8B-B14F-4D97-AF65-F5344CB8AC3E}">
        <p14:creationId xmlns:p14="http://schemas.microsoft.com/office/powerpoint/2010/main" val="2086961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539" y="0"/>
            <a:ext cx="7019810" cy="994172"/>
          </a:xfrm>
        </p:spPr>
        <p:txBody>
          <a:bodyPr/>
          <a:lstStyle/>
          <a:p>
            <a:r>
              <a:rPr lang="en-US" dirty="0" smtClean="0"/>
              <a:t>100 Specification Revisions</a:t>
            </a:r>
            <a:endParaRPr lang="en-US" dirty="0"/>
          </a:p>
        </p:txBody>
      </p:sp>
      <p:sp>
        <p:nvSpPr>
          <p:cNvPr id="3" name="Content Placeholder 2"/>
          <p:cNvSpPr>
            <a:spLocks noGrp="1"/>
          </p:cNvSpPr>
          <p:nvPr>
            <p:ph idx="1"/>
          </p:nvPr>
        </p:nvSpPr>
        <p:spPr>
          <a:xfrm>
            <a:off x="1651181" y="994171"/>
            <a:ext cx="7400054" cy="5048819"/>
          </a:xfrm>
        </p:spPr>
        <p:txBody>
          <a:bodyPr>
            <a:noAutofit/>
          </a:bodyPr>
          <a:lstStyle/>
          <a:p>
            <a:pPr lvl="0"/>
            <a:r>
              <a:rPr lang="en-US" sz="2800" dirty="0">
                <a:solidFill>
                  <a:prstClr val="black"/>
                </a:solidFill>
              </a:rPr>
              <a:t>C&amp;MS 109.10 Payment for Delivered Materials</a:t>
            </a:r>
          </a:p>
          <a:p>
            <a:pPr marL="342900" lvl="1" indent="0">
              <a:buNone/>
            </a:pPr>
            <a:r>
              <a:rPr lang="en-US" sz="2400" dirty="0" smtClean="0"/>
              <a:t>6. Payment shall only be authorized after all the aforementioned documentation has been received by the Office of Materials Management and the steel has been inspected by the Office of Materials Management to verify that all steel listed in the itemized invoice has been received by the fabricator and properly stored.  The amount to be paid shall be equivalent to the itemized invoice from the steel mill, but shall not exceed 50% of the bid price for the structural steel</a:t>
            </a:r>
            <a:endParaRPr lang="en-US" sz="2400" dirty="0"/>
          </a:p>
        </p:txBody>
      </p:sp>
    </p:spTree>
    <p:extLst>
      <p:ext uri="{BB962C8B-B14F-4D97-AF65-F5344CB8AC3E}">
        <p14:creationId xmlns:p14="http://schemas.microsoft.com/office/powerpoint/2010/main" val="3371954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042" y="0"/>
            <a:ext cx="7019811" cy="994172"/>
          </a:xfrm>
        </p:spPr>
        <p:txBody>
          <a:bodyPr/>
          <a:lstStyle/>
          <a:p>
            <a:r>
              <a:rPr lang="en-US" dirty="0" smtClean="0"/>
              <a:t>100 Specification Revisions</a:t>
            </a:r>
            <a:endParaRPr lang="en-US" dirty="0"/>
          </a:p>
        </p:txBody>
      </p:sp>
      <p:sp>
        <p:nvSpPr>
          <p:cNvPr id="3" name="Content Placeholder 2"/>
          <p:cNvSpPr>
            <a:spLocks noGrp="1"/>
          </p:cNvSpPr>
          <p:nvPr>
            <p:ph sz="half" idx="1"/>
          </p:nvPr>
        </p:nvSpPr>
        <p:spPr>
          <a:xfrm>
            <a:off x="1615042" y="1078605"/>
            <a:ext cx="4180902" cy="3263504"/>
          </a:xfrm>
        </p:spPr>
        <p:txBody>
          <a:bodyPr>
            <a:noAutofit/>
          </a:bodyPr>
          <a:lstStyle/>
          <a:p>
            <a:r>
              <a:rPr lang="en-US" sz="2400" dirty="0" smtClean="0"/>
              <a:t>C&amp;MS 108.06.C Extension to the Completion Date for Weather or Seasonal Conditions</a:t>
            </a:r>
          </a:p>
          <a:p>
            <a:pPr lvl="1"/>
            <a:r>
              <a:rPr lang="en-US" sz="2000" dirty="0" smtClean="0"/>
              <a:t>Added language</a:t>
            </a:r>
          </a:p>
          <a:p>
            <a:pPr lvl="1"/>
            <a:r>
              <a:rPr lang="en-US" sz="2000" dirty="0" smtClean="0"/>
              <a:t>“This table applies to the duration between contract execution and original completion date. Extensions for weather days beyond the original completion date will be for the actual workdays lost each month.”</a:t>
            </a:r>
          </a:p>
          <a:p>
            <a:pPr lvl="1"/>
            <a:endParaRPr lang="en-US" sz="2000" dirty="0"/>
          </a:p>
        </p:txBody>
      </p:sp>
      <p:pic>
        <p:nvPicPr>
          <p:cNvPr id="5" name="Content Placeholder 4"/>
          <p:cNvPicPr>
            <a:picLocks noGrp="1" noChangeAspect="1"/>
          </p:cNvPicPr>
          <p:nvPr>
            <p:ph sz="half" idx="2"/>
          </p:nvPr>
        </p:nvPicPr>
        <p:blipFill>
          <a:blip r:embed="rId2"/>
          <a:stretch>
            <a:fillRect/>
          </a:stretch>
        </p:blipFill>
        <p:spPr>
          <a:xfrm>
            <a:off x="5695896" y="1253702"/>
            <a:ext cx="3049269" cy="3945407"/>
          </a:xfrm>
          <a:prstGeom prst="rect">
            <a:avLst/>
          </a:prstGeom>
        </p:spPr>
      </p:pic>
    </p:spTree>
    <p:extLst>
      <p:ext uri="{BB962C8B-B14F-4D97-AF65-F5344CB8AC3E}">
        <p14:creationId xmlns:p14="http://schemas.microsoft.com/office/powerpoint/2010/main" val="3757666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733" y="0"/>
            <a:ext cx="7028073" cy="994172"/>
          </a:xfrm>
        </p:spPr>
        <p:txBody>
          <a:bodyPr/>
          <a:lstStyle/>
          <a:p>
            <a:r>
              <a:rPr lang="en-US" dirty="0" smtClean="0"/>
              <a:t>100 Specification Revisions</a:t>
            </a:r>
            <a:endParaRPr lang="en-US" dirty="0"/>
          </a:p>
        </p:txBody>
      </p:sp>
      <p:sp>
        <p:nvSpPr>
          <p:cNvPr id="5" name="Content Placeholder 4"/>
          <p:cNvSpPr>
            <a:spLocks noGrp="1"/>
          </p:cNvSpPr>
          <p:nvPr>
            <p:ph idx="1"/>
          </p:nvPr>
        </p:nvSpPr>
        <p:spPr>
          <a:xfrm>
            <a:off x="2330774" y="994172"/>
            <a:ext cx="6544019" cy="4956054"/>
          </a:xfrm>
        </p:spPr>
        <p:txBody>
          <a:bodyPr>
            <a:noAutofit/>
          </a:bodyPr>
          <a:lstStyle/>
          <a:p>
            <a:pPr marL="0" indent="102870" algn="just">
              <a:lnSpc>
                <a:spcPct val="107000"/>
              </a:lnSpc>
              <a:spcBef>
                <a:spcPts val="0"/>
              </a:spcBef>
              <a:spcAft>
                <a:spcPts val="375"/>
              </a:spcAft>
              <a:buNone/>
            </a:pPr>
            <a:r>
              <a:rPr lang="en-US"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107.15 Contractor’s Responsibility for Work.</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Until the Final Inspector accepts the Work during the Final Inspection according to </a:t>
            </a:r>
            <a:r>
              <a:rPr lang="en-US"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109.12.A</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the Contractor is responsible for the Project and will take every precaution against injury or damage to any part thereof by the action of the elements or from any other cause, whether arising from the execution or from the non-execution of the Work. Rebuild, repair, restore, and make good all injuries or damages to any portion of the Work occasioned by any of the above causes before final acceptance. Bear the expense of the repairs except when damage to the Work was due to unforeseeable causes beyond the control of and without the fault or negligence of the Contractor</a:t>
            </a:r>
            <a:r>
              <a:rPr lang="en-US" sz="18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a:t>
            </a:r>
            <a:r>
              <a:rPr lang="en-US" sz="1800" strike="sngStrike"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Unforeseeable causes </a:t>
            </a:r>
            <a:r>
              <a:rPr lang="en-US" sz="1800" u="sng" dirty="0" err="1">
                <a:solidFill>
                  <a:srgbClr val="008080"/>
                </a:solidFill>
                <a:latin typeface="Times New Roman" panose="02020603050405020304" pitchFamily="18" charset="0"/>
                <a:ea typeface="Calibri" panose="020F0502020204030204" pitchFamily="34" charset="0"/>
                <a:cs typeface="Times New Roman" panose="02020603050405020304" pitchFamily="18" charset="0"/>
              </a:rPr>
              <a:t>include</a:t>
            </a:r>
            <a:r>
              <a:rPr lang="en-US" sz="1800" strike="sngStrike"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including</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but </a:t>
            </a:r>
            <a:r>
              <a:rPr lang="en-US" sz="18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are </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not restricted to</a:t>
            </a:r>
            <a:r>
              <a:rPr lang="en-US" sz="18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(a) earthquake, floods, tornados, high winds, lightning or other catastrophes proclaimed a disaster or emergency, </a:t>
            </a:r>
            <a:r>
              <a:rPr lang="en-US" sz="1800" strike="sngStrike"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weather,</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(b) slides, (c) </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civil disturbances, or </a:t>
            </a:r>
            <a:r>
              <a:rPr lang="en-US" sz="1800" u="sng"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(d) </a:t>
            </a: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governmental acts.</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10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925" y="0"/>
            <a:ext cx="7036336" cy="994172"/>
          </a:xfrm>
        </p:spPr>
        <p:txBody>
          <a:bodyPr/>
          <a:lstStyle/>
          <a:p>
            <a:r>
              <a:rPr lang="en-US" dirty="0" smtClean="0"/>
              <a:t>100 Specification Revisions</a:t>
            </a:r>
            <a:endParaRPr lang="en-US" dirty="0"/>
          </a:p>
        </p:txBody>
      </p:sp>
      <p:sp>
        <p:nvSpPr>
          <p:cNvPr id="5" name="Content Placeholder 4"/>
          <p:cNvSpPr>
            <a:spLocks noGrp="1"/>
          </p:cNvSpPr>
          <p:nvPr>
            <p:ph idx="1"/>
          </p:nvPr>
        </p:nvSpPr>
        <p:spPr>
          <a:xfrm>
            <a:off x="1958248" y="1166154"/>
            <a:ext cx="7185752" cy="4916594"/>
          </a:xfrm>
        </p:spPr>
        <p:txBody>
          <a:bodyPr>
            <a:noAutofit/>
          </a:bodyPr>
          <a:lstStyle/>
          <a:p>
            <a:r>
              <a:rPr lang="en-US" sz="1600" b="1" dirty="0">
                <a:latin typeface="Times New Roman" panose="02020603050405020304" pitchFamily="18" charset="0"/>
                <a:ea typeface="Calibri" panose="020F0502020204030204" pitchFamily="34" charset="0"/>
                <a:cs typeface="Times New Roman" panose="02020603050405020304" pitchFamily="18" charset="0"/>
              </a:rPr>
              <a:t>109.05.C.9</a:t>
            </a: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 Professional and Specialized Work.</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The following work, when performed by a firm hired by the Contractor, is paid at the reasonable and fair market invoiced cost </a:t>
            </a:r>
            <a:r>
              <a:rPr lang="en-US" sz="1600" u="sng" dirty="0">
                <a:solidFill>
                  <a:srgbClr val="008080"/>
                </a:solidFill>
                <a:latin typeface="Times New Roman" panose="02020603050405020304" pitchFamily="18" charset="0"/>
                <a:ea typeface="Times New Roman" panose="02020603050405020304" pitchFamily="18" charset="0"/>
                <a:cs typeface="Times New Roman" panose="02020603050405020304" pitchFamily="18" charset="0"/>
              </a:rPr>
              <a:t>plus 8% on the first $10,000 of work and 5% for work in excess of $10,000</a:t>
            </a:r>
            <a:r>
              <a:rPr lang="en-US" sz="1600" strike="sngStrik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plus a 5 percent markup</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strike="sngStrik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markup is limited to $10,000 for all the work performed by the firm.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411480" algn="just">
              <a:lnSpc>
                <a:spcPct val="107000"/>
              </a:lnSpc>
              <a:spcBef>
                <a:spcPts val="0"/>
              </a:spcBef>
              <a:spcAft>
                <a:spcPts val="375"/>
              </a:spcAft>
              <a:buNone/>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Surveying</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411480" algn="just">
              <a:lnSpc>
                <a:spcPct val="107000"/>
              </a:lnSpc>
              <a:spcBef>
                <a:spcPts val="0"/>
              </a:spcBef>
              <a:spcAft>
                <a:spcPts val="375"/>
              </a:spcAft>
              <a:buNone/>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 Engineering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design</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411480" algn="just">
              <a:lnSpc>
                <a:spcPct val="107000"/>
              </a:lnSpc>
              <a:spcBef>
                <a:spcPts val="0"/>
              </a:spcBef>
              <a:spcAft>
                <a:spcPts val="375"/>
              </a:spcAft>
              <a:buNone/>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 Specialized work that is not normally part of a Department Contract and is not normally 	subject to prevailing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wage</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411480" algn="just">
              <a:lnSpc>
                <a:spcPct val="107000"/>
              </a:lnSpc>
              <a:spcBef>
                <a:spcPts val="0"/>
              </a:spcBef>
              <a:spcAft>
                <a:spcPts val="375"/>
              </a:spcAft>
              <a:buNone/>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 Installation, periodic maintenance, and removal of traffic control devices under Item 614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performed </a:t>
            </a: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by a traffic control service or rental company, provided the workers are not on 	the Project full-time. Maintenance of Traffic services performed by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LEO</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411480" algn="just">
              <a:lnSpc>
                <a:spcPct val="107000"/>
              </a:lnSpc>
              <a:spcBef>
                <a:spcPts val="0"/>
              </a:spcBef>
              <a:spcAft>
                <a:spcPts val="375"/>
              </a:spcAft>
              <a:buNone/>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 Other professional or specialized work not contemplated at the time of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Bid</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1" indent="0">
              <a:lnSpc>
                <a:spcPct val="100000"/>
              </a:lnSpc>
              <a:spcBef>
                <a:spcPts val="0"/>
              </a:spcBef>
              <a:buNone/>
            </a:pPr>
            <a:r>
              <a:rPr lang="en-US" sz="1600" dirty="0">
                <a:solidFill>
                  <a:prstClr val="black"/>
                </a:solidFill>
                <a:latin typeface="Times New Roman" panose="02020603050405020304" pitchFamily="18" charset="0"/>
                <a:ea typeface="Times New Roman" panose="02020603050405020304" pitchFamily="18" charset="0"/>
              </a:rPr>
              <a:t>	Provide documentation showing payment for professional and specialized </a:t>
            </a:r>
            <a:r>
              <a:rPr lang="en-US" sz="1600" dirty="0" smtClean="0">
                <a:solidFill>
                  <a:prstClr val="black"/>
                </a:solidFill>
                <a:latin typeface="Times New Roman" panose="02020603050405020304" pitchFamily="18" charset="0"/>
                <a:ea typeface="Times New Roman" panose="02020603050405020304" pitchFamily="18" charset="0"/>
              </a:rPr>
              <a:t>Work</a:t>
            </a:r>
            <a:endParaRPr lang="en-US" sz="1600" dirty="0">
              <a:solidFill>
                <a:prstClr val="black"/>
              </a:solidFill>
            </a:endParaRPr>
          </a:p>
        </p:txBody>
      </p:sp>
    </p:spTree>
    <p:extLst>
      <p:ext uri="{BB962C8B-B14F-4D97-AF65-F5344CB8AC3E}">
        <p14:creationId xmlns:p14="http://schemas.microsoft.com/office/powerpoint/2010/main" val="34712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26631" y="473185"/>
            <a:ext cx="5953979"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526631" y="2323253"/>
            <a:ext cx="5384132" cy="3108543"/>
          </a:xfrm>
          <a:prstGeom prst="rect">
            <a:avLst/>
          </a:prstGeom>
          <a:noFill/>
        </p:spPr>
        <p:txBody>
          <a:bodyPr wrap="square" rtlCol="0">
            <a:spAutoFit/>
          </a:bodyPr>
          <a:lstStyle/>
          <a:p>
            <a:pPr marL="214308" indent="-214308">
              <a:buFont typeface="Arial" panose="020B0604020202020204" pitchFamily="34" charset="0"/>
              <a:buChar char="•"/>
            </a:pPr>
            <a:r>
              <a:rPr lang="en-US" sz="2800" dirty="0">
                <a:latin typeface="Arial Narrow" panose="020B0606020202030204" pitchFamily="34" charset="0"/>
              </a:rPr>
              <a:t>DEFAULT: C&amp;MS 108.02 - PARTNERING</a:t>
            </a:r>
          </a:p>
          <a:p>
            <a:pPr marL="557199" lvl="1" indent="-214308">
              <a:buFont typeface="Arial" panose="020B0604020202020204" pitchFamily="34" charset="0"/>
              <a:buChar char="•"/>
            </a:pPr>
            <a:r>
              <a:rPr lang="en-US" sz="2800" dirty="0">
                <a:latin typeface="Arial Narrow" panose="020B0606020202030204" pitchFamily="34" charset="0"/>
              </a:rPr>
              <a:t>STEP 1 – PROJECT PERSONNEL</a:t>
            </a:r>
          </a:p>
          <a:p>
            <a:pPr marL="557199" lvl="1" indent="-214308">
              <a:buFont typeface="Arial" panose="020B0604020202020204" pitchFamily="34" charset="0"/>
              <a:buChar char="•"/>
            </a:pPr>
            <a:r>
              <a:rPr lang="en-US" sz="2800" dirty="0">
                <a:latin typeface="Arial Narrow" panose="020B0606020202030204" pitchFamily="34" charset="0"/>
              </a:rPr>
              <a:t>STEP 2 – DISTRICT (DDRC)</a:t>
            </a:r>
          </a:p>
          <a:p>
            <a:pPr marL="557199" lvl="1" indent="-214308">
              <a:buFont typeface="Arial" panose="020B0604020202020204" pitchFamily="34" charset="0"/>
              <a:buChar char="•"/>
            </a:pPr>
            <a:r>
              <a:rPr lang="en-US" sz="2800" dirty="0">
                <a:latin typeface="Arial Narrow" panose="020B0606020202030204" pitchFamily="34" charset="0"/>
              </a:rPr>
              <a:t>STEP 3 – DIRECTOR’S CLAIM BOARD (DCB)</a:t>
            </a:r>
          </a:p>
          <a:p>
            <a:pPr lvl="1"/>
            <a:endParaRPr lang="en-US" sz="2800" dirty="0">
              <a:latin typeface="Arial Narrow" panose="020B0606020202030204" pitchFamily="34" charset="0"/>
            </a:endParaRPr>
          </a:p>
        </p:txBody>
      </p:sp>
    </p:spTree>
    <p:extLst>
      <p:ext uri="{BB962C8B-B14F-4D97-AF65-F5344CB8AC3E}">
        <p14:creationId xmlns:p14="http://schemas.microsoft.com/office/powerpoint/2010/main" val="3494902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906" y="0"/>
            <a:ext cx="7019810" cy="994172"/>
          </a:xfrm>
        </p:spPr>
        <p:txBody>
          <a:bodyPr/>
          <a:lstStyle/>
          <a:p>
            <a:r>
              <a:rPr lang="en-US" dirty="0" smtClean="0"/>
              <a:t>100 Specification Revisions</a:t>
            </a:r>
            <a:endParaRPr lang="en-US" dirty="0"/>
          </a:p>
        </p:txBody>
      </p:sp>
      <p:sp>
        <p:nvSpPr>
          <p:cNvPr id="3" name="Content Placeholder 2"/>
          <p:cNvSpPr>
            <a:spLocks noGrp="1"/>
          </p:cNvSpPr>
          <p:nvPr>
            <p:ph idx="1"/>
          </p:nvPr>
        </p:nvSpPr>
        <p:spPr>
          <a:xfrm>
            <a:off x="2170147" y="1088333"/>
            <a:ext cx="6684485" cy="5670276"/>
          </a:xfrm>
        </p:spPr>
        <p:txBody>
          <a:bodyPr>
            <a:noAutofit/>
          </a:bodyPr>
          <a:lstStyle/>
          <a:p>
            <a:r>
              <a:rPr lang="en-US" sz="2400" b="1" dirty="0">
                <a:latin typeface="Times New Roman" panose="02020603050405020304" pitchFamily="18" charset="0"/>
                <a:ea typeface="Calibri" panose="020F0502020204030204" pitchFamily="34" charset="0"/>
              </a:rPr>
              <a:t>109.05.D.2.g. Subsistence and Travel Allowance.</a:t>
            </a:r>
            <a:r>
              <a:rPr lang="en-US" sz="2400" dirty="0">
                <a:latin typeface="Times New Roman" panose="02020603050405020304" pitchFamily="18" charset="0"/>
                <a:ea typeface="Calibri" panose="020F0502020204030204" pitchFamily="34" charset="0"/>
              </a:rPr>
              <a:t> The Department will pay costs for subsistence and travel allowances for labor that must remain on the Project during the delays, when such payments are required by the collective bargaining agreement or other employment contracts applicable to the classes of labor employed on the project.  Overnight lodging will be reimbursed if the person is at a location greater than forty-five miles</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rPr>
              <a:t> from their residence up to a maximum of $106</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rPr>
              <a:t> per day.  </a:t>
            </a:r>
            <a:r>
              <a:rPr lang="en-US" sz="2400" dirty="0" smtClean="0">
                <a:latin typeface="Times New Roman" panose="02020603050405020304" pitchFamily="18" charset="0"/>
                <a:ea typeface="Calibri" panose="020F0502020204030204" pitchFamily="34" charset="0"/>
              </a:rPr>
              <a:t>Meals and incidental expenses will reimbursed up to a maximum of $56</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Times New Roman" panose="02020603050405020304" pitchFamily="18" charset="0"/>
                <a:ea typeface="Calibri" panose="020F0502020204030204" pitchFamily="34" charset="0"/>
              </a:rPr>
              <a:t> per day.  The Department will not pay a percent markup on these costs. </a:t>
            </a:r>
            <a:endParaRPr lang="en-US" sz="2400" dirty="0"/>
          </a:p>
        </p:txBody>
      </p:sp>
    </p:spTree>
    <p:extLst>
      <p:ext uri="{BB962C8B-B14F-4D97-AF65-F5344CB8AC3E}">
        <p14:creationId xmlns:p14="http://schemas.microsoft.com/office/powerpoint/2010/main" val="2254275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7641" y="136187"/>
            <a:ext cx="7019811" cy="994172"/>
          </a:xfrm>
        </p:spPr>
        <p:txBody>
          <a:bodyPr/>
          <a:lstStyle/>
          <a:p>
            <a:r>
              <a:rPr lang="en-US" sz="3600" dirty="0" smtClean="0"/>
              <a:t>CY2014 Change Order QAR’s</a:t>
            </a:r>
            <a:endParaRPr lang="en-US" sz="3600" dirty="0"/>
          </a:p>
        </p:txBody>
      </p:sp>
      <p:sp>
        <p:nvSpPr>
          <p:cNvPr id="3" name="Content Placeholder 2"/>
          <p:cNvSpPr>
            <a:spLocks noGrp="1"/>
          </p:cNvSpPr>
          <p:nvPr>
            <p:ph sz="half" idx="1"/>
          </p:nvPr>
        </p:nvSpPr>
        <p:spPr>
          <a:xfrm>
            <a:off x="1777641" y="1477439"/>
            <a:ext cx="4106537" cy="3263504"/>
          </a:xfrm>
        </p:spPr>
        <p:txBody>
          <a:bodyPr>
            <a:normAutofit/>
          </a:bodyPr>
          <a:lstStyle/>
          <a:p>
            <a:r>
              <a:rPr lang="en-US" sz="2400" dirty="0" smtClean="0"/>
              <a:t>All Districts are conducting the day to day business of processing change order in accordance with the Department’s policy and standard procedure</a:t>
            </a:r>
          </a:p>
          <a:p>
            <a:r>
              <a:rPr lang="en-US" sz="2400" dirty="0" smtClean="0"/>
              <a:t>Almost all QAR’s were attended by FHWA</a:t>
            </a:r>
          </a:p>
          <a:p>
            <a:pPr marL="0" indent="0">
              <a:buNone/>
            </a:pPr>
            <a:endParaRPr lang="en-US"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12806" y="1737591"/>
            <a:ext cx="2684646" cy="3763522"/>
          </a:xfrm>
        </p:spPr>
      </p:pic>
    </p:spTree>
    <p:extLst>
      <p:ext uri="{BB962C8B-B14F-4D97-AF65-F5344CB8AC3E}">
        <p14:creationId xmlns:p14="http://schemas.microsoft.com/office/powerpoint/2010/main" val="885433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95539" y="0"/>
            <a:ext cx="7019810" cy="994172"/>
          </a:xfrm>
        </p:spPr>
        <p:txBody>
          <a:bodyPr/>
          <a:lstStyle/>
          <a:p>
            <a:r>
              <a:rPr lang="en-US" dirty="0" smtClean="0"/>
              <a:t>CY2014 Change Order QAR’s</a:t>
            </a:r>
            <a:endParaRPr lang="en-US" dirty="0"/>
          </a:p>
        </p:txBody>
      </p:sp>
      <p:sp>
        <p:nvSpPr>
          <p:cNvPr id="6" name="Content Placeholder 5"/>
          <p:cNvSpPr>
            <a:spLocks noGrp="1"/>
          </p:cNvSpPr>
          <p:nvPr>
            <p:ph idx="1"/>
          </p:nvPr>
        </p:nvSpPr>
        <p:spPr>
          <a:xfrm>
            <a:off x="1785940" y="994172"/>
            <a:ext cx="7353759" cy="5863828"/>
          </a:xfrm>
        </p:spPr>
        <p:txBody>
          <a:bodyPr>
            <a:noAutofit/>
          </a:bodyPr>
          <a:lstStyle/>
          <a:p>
            <a:r>
              <a:rPr lang="en-US" sz="2400" dirty="0" smtClean="0"/>
              <a:t>Work </a:t>
            </a:r>
            <a:r>
              <a:rPr lang="en-US" sz="2400" dirty="0"/>
              <a:t>added or modifications to the Contract Documents made by change order must be only those which are necessary and integral to the completion of the project as intended by the original </a:t>
            </a:r>
            <a:r>
              <a:rPr lang="en-US" sz="2400" dirty="0" smtClean="0"/>
              <a:t>plan </a:t>
            </a:r>
          </a:p>
          <a:p>
            <a:r>
              <a:rPr lang="en-US" sz="2400" dirty="0" smtClean="0"/>
              <a:t>Added </a:t>
            </a:r>
            <a:r>
              <a:rPr lang="en-US" sz="2400" dirty="0"/>
              <a:t>work must be within the existing Right-of-Way, covered by the approved environmental document and waterway and miscellaneous </a:t>
            </a:r>
            <a:r>
              <a:rPr lang="en-US" sz="2400" dirty="0" smtClean="0"/>
              <a:t>permits</a:t>
            </a:r>
            <a:r>
              <a:rPr lang="en-US" sz="2400" dirty="0"/>
              <a:t>, and within the project limits stated in the </a:t>
            </a:r>
            <a:r>
              <a:rPr lang="en-US" sz="2400" dirty="0" smtClean="0"/>
              <a:t>plans</a:t>
            </a:r>
          </a:p>
          <a:p>
            <a:pPr lvl="1"/>
            <a:r>
              <a:rPr lang="en-US" sz="1600" dirty="0"/>
              <a:t>Each District shall develop and implement a collaborative process whereby the Planning and Engineering Office, Highway Management Office and the Construction Office reach consensus on the need for a change order before it is recommended in </a:t>
            </a:r>
            <a:r>
              <a:rPr lang="en-US" sz="1600" dirty="0" err="1" smtClean="0"/>
              <a:t>SiteManager</a:t>
            </a:r>
            <a:endParaRPr lang="en-US" sz="1600" dirty="0"/>
          </a:p>
        </p:txBody>
      </p:sp>
    </p:spTree>
    <p:extLst>
      <p:ext uri="{BB962C8B-B14F-4D97-AF65-F5344CB8AC3E}">
        <p14:creationId xmlns:p14="http://schemas.microsoft.com/office/powerpoint/2010/main" val="2368518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802" y="0"/>
            <a:ext cx="7011548" cy="994172"/>
          </a:xfrm>
        </p:spPr>
        <p:txBody>
          <a:bodyPr/>
          <a:lstStyle/>
          <a:p>
            <a:r>
              <a:rPr lang="en-US" dirty="0" smtClean="0"/>
              <a:t>FY2014 Change Order Data</a:t>
            </a:r>
            <a:endParaRPr lang="en-US" dirty="0"/>
          </a:p>
        </p:txBody>
      </p:sp>
      <p:sp>
        <p:nvSpPr>
          <p:cNvPr id="3" name="Content Placeholder 2"/>
          <p:cNvSpPr>
            <a:spLocks noGrp="1"/>
          </p:cNvSpPr>
          <p:nvPr>
            <p:ph idx="1"/>
          </p:nvPr>
        </p:nvSpPr>
        <p:spPr>
          <a:xfrm>
            <a:off x="1776176" y="1312069"/>
            <a:ext cx="7011548" cy="3263504"/>
          </a:xfrm>
        </p:spPr>
        <p:txBody>
          <a:bodyPr>
            <a:noAutofit/>
          </a:bodyPr>
          <a:lstStyle/>
          <a:p>
            <a:pPr marL="0" indent="0">
              <a:buNone/>
            </a:pPr>
            <a:r>
              <a:rPr lang="en-US" sz="2800" dirty="0" smtClean="0">
                <a:solidFill>
                  <a:srgbClr val="000000"/>
                </a:solidFill>
                <a:latin typeface="Calibri" panose="020F0502020204030204" pitchFamily="34" charset="0"/>
              </a:rPr>
              <a:t>Original Contract Amount	$5,081,550,076</a:t>
            </a:r>
            <a:r>
              <a:rPr lang="en-US" sz="2800" dirty="0" smtClean="0"/>
              <a:t> </a:t>
            </a:r>
          </a:p>
          <a:p>
            <a:pPr marL="0" indent="0">
              <a:buNone/>
            </a:pPr>
            <a:r>
              <a:rPr lang="en-US" sz="2800" dirty="0" smtClean="0">
                <a:solidFill>
                  <a:srgbClr val="000000"/>
                </a:solidFill>
                <a:latin typeface="Calibri" panose="020F0502020204030204" pitchFamily="34" charset="0"/>
              </a:rPr>
              <a:t>Change Orders</a:t>
            </a:r>
          </a:p>
          <a:p>
            <a:pPr marL="0" indent="0">
              <a:buNone/>
            </a:pPr>
            <a:r>
              <a:rPr lang="en-US" sz="2800" dirty="0" smtClean="0">
                <a:solidFill>
                  <a:srgbClr val="000000"/>
                </a:solidFill>
                <a:latin typeface="Calibri" panose="020F0502020204030204" pitchFamily="34" charset="0"/>
              </a:rPr>
              <a:t>	Preventable			$16,300,239</a:t>
            </a:r>
            <a:endParaRPr lang="en-US" sz="2800" dirty="0" smtClean="0"/>
          </a:p>
          <a:p>
            <a:pPr marL="0" indent="0">
              <a:buNone/>
            </a:pPr>
            <a:r>
              <a:rPr lang="en-US" sz="2800" dirty="0" smtClean="0">
                <a:solidFill>
                  <a:srgbClr val="000000"/>
                </a:solidFill>
                <a:latin typeface="Calibri" panose="020F0502020204030204" pitchFamily="34" charset="0"/>
              </a:rPr>
              <a:t>	Non-preventable		$5,478,933</a:t>
            </a:r>
            <a:r>
              <a:rPr lang="en-US" sz="2800" dirty="0" smtClean="0"/>
              <a:t> </a:t>
            </a:r>
          </a:p>
          <a:p>
            <a:pPr marL="0" indent="0">
              <a:buNone/>
            </a:pPr>
            <a:r>
              <a:rPr lang="en-US" sz="2800" dirty="0" smtClean="0">
                <a:solidFill>
                  <a:srgbClr val="000000"/>
                </a:solidFill>
                <a:latin typeface="Calibri" panose="020F0502020204030204" pitchFamily="34" charset="0"/>
              </a:rPr>
              <a:t>	Price Adjustments		$2,285,648</a:t>
            </a:r>
          </a:p>
          <a:p>
            <a:pPr marL="0" indent="0">
              <a:buNone/>
            </a:pPr>
            <a:endParaRPr lang="en-US" sz="2800" dirty="0"/>
          </a:p>
          <a:p>
            <a:pPr marL="0" indent="0">
              <a:buNone/>
            </a:pPr>
            <a:r>
              <a:rPr lang="en-US" sz="2800" dirty="0" smtClean="0"/>
              <a:t>	Change Order Percentage	0.5%  </a:t>
            </a:r>
          </a:p>
          <a:p>
            <a:pPr marL="0" indent="0">
              <a:buNone/>
            </a:pPr>
            <a:endParaRPr lang="en-US" sz="2800" dirty="0"/>
          </a:p>
        </p:txBody>
      </p:sp>
    </p:spTree>
    <p:extLst>
      <p:ext uri="{BB962C8B-B14F-4D97-AF65-F5344CB8AC3E}">
        <p14:creationId xmlns:p14="http://schemas.microsoft.com/office/powerpoint/2010/main" val="755402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989" y="0"/>
            <a:ext cx="7011548" cy="994172"/>
          </a:xfrm>
        </p:spPr>
        <p:txBody>
          <a:bodyPr/>
          <a:lstStyle/>
          <a:p>
            <a:r>
              <a:rPr lang="en-US" dirty="0" smtClean="0"/>
              <a:t>CY2014 Defaults</a:t>
            </a:r>
            <a:endParaRPr lang="en-US" dirty="0"/>
          </a:p>
        </p:txBody>
      </p:sp>
      <p:sp>
        <p:nvSpPr>
          <p:cNvPr id="3" name="Content Placeholder 2"/>
          <p:cNvSpPr>
            <a:spLocks noGrp="1"/>
          </p:cNvSpPr>
          <p:nvPr>
            <p:ph idx="1"/>
          </p:nvPr>
        </p:nvSpPr>
        <p:spPr>
          <a:xfrm>
            <a:off x="1913205" y="1234248"/>
            <a:ext cx="6738331" cy="3263504"/>
          </a:xfrm>
        </p:spPr>
        <p:txBody>
          <a:bodyPr>
            <a:noAutofit/>
          </a:bodyPr>
          <a:lstStyle/>
          <a:p>
            <a:r>
              <a:rPr lang="en-US" dirty="0" smtClean="0"/>
              <a:t>Scenario #1</a:t>
            </a:r>
          </a:p>
          <a:p>
            <a:pPr lvl="1"/>
            <a:r>
              <a:rPr lang="en-US" sz="2000" dirty="0" smtClean="0"/>
              <a:t>Construction of ODOT truck maintenance facility </a:t>
            </a:r>
          </a:p>
          <a:p>
            <a:pPr lvl="1"/>
            <a:r>
              <a:rPr lang="en-US" sz="2400" dirty="0" smtClean="0"/>
              <a:t>Contractor does not proceed with the Work in a manner necessary for completion of the Project by the Completion Date</a:t>
            </a:r>
          </a:p>
          <a:p>
            <a:pPr lvl="1"/>
            <a:r>
              <a:rPr lang="en-US" sz="2400" dirty="0" smtClean="0"/>
              <a:t>Contractor not paying subcontractors</a:t>
            </a:r>
          </a:p>
          <a:p>
            <a:pPr lvl="1"/>
            <a:r>
              <a:rPr lang="en-US" sz="2400" dirty="0" smtClean="0"/>
              <a:t>Construction approximately 90% complete</a:t>
            </a:r>
          </a:p>
          <a:p>
            <a:pPr lvl="1"/>
            <a:r>
              <a:rPr lang="en-US" sz="2400" dirty="0" smtClean="0"/>
              <a:t>Default letter sent to Surety</a:t>
            </a:r>
          </a:p>
          <a:p>
            <a:pPr lvl="1"/>
            <a:r>
              <a:rPr lang="en-US" sz="2400" dirty="0" smtClean="0"/>
              <a:t>Surety provided a replacement contractor to finish the work and pay subcontractors for work completed</a:t>
            </a:r>
            <a:endParaRPr lang="en-US" sz="2400" dirty="0"/>
          </a:p>
        </p:txBody>
      </p:sp>
    </p:spTree>
    <p:extLst>
      <p:ext uri="{BB962C8B-B14F-4D97-AF65-F5344CB8AC3E}">
        <p14:creationId xmlns:p14="http://schemas.microsoft.com/office/powerpoint/2010/main" val="2540504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8459" y="0"/>
            <a:ext cx="7019810" cy="994172"/>
          </a:xfrm>
        </p:spPr>
        <p:txBody>
          <a:bodyPr/>
          <a:lstStyle/>
          <a:p>
            <a:r>
              <a:rPr lang="en-US" dirty="0" smtClean="0"/>
              <a:t>CY2014 Defaults</a:t>
            </a:r>
            <a:endParaRPr lang="en-US" dirty="0"/>
          </a:p>
        </p:txBody>
      </p:sp>
      <p:sp>
        <p:nvSpPr>
          <p:cNvPr id="3" name="Content Placeholder 2"/>
          <p:cNvSpPr>
            <a:spLocks noGrp="1"/>
          </p:cNvSpPr>
          <p:nvPr>
            <p:ph idx="1"/>
          </p:nvPr>
        </p:nvSpPr>
        <p:spPr>
          <a:xfrm>
            <a:off x="2039815" y="1078606"/>
            <a:ext cx="6728454" cy="3263504"/>
          </a:xfrm>
        </p:spPr>
        <p:txBody>
          <a:bodyPr>
            <a:noAutofit/>
          </a:bodyPr>
          <a:lstStyle/>
          <a:p>
            <a:r>
              <a:rPr lang="en-US" sz="2800" dirty="0" smtClean="0"/>
              <a:t>Scenario #2</a:t>
            </a:r>
          </a:p>
          <a:p>
            <a:pPr lvl="1"/>
            <a:r>
              <a:rPr lang="en-US" sz="2000" dirty="0" smtClean="0"/>
              <a:t>Bridge maintenance contract for various structures in the District</a:t>
            </a:r>
          </a:p>
          <a:p>
            <a:pPr lvl="1"/>
            <a:r>
              <a:rPr lang="en-US" sz="2000" dirty="0" smtClean="0"/>
              <a:t>Contractor Superintendent investigated by the Department of Labor</a:t>
            </a:r>
          </a:p>
          <a:p>
            <a:pPr lvl="1"/>
            <a:r>
              <a:rPr lang="en-US" sz="2000" dirty="0"/>
              <a:t>Contractor does not proceed with the Work in a manner necessary for completion of the Project by the Completion </a:t>
            </a:r>
            <a:r>
              <a:rPr lang="en-US" sz="2000" dirty="0" smtClean="0"/>
              <a:t>Date</a:t>
            </a:r>
            <a:endParaRPr lang="en-US" sz="2000" dirty="0"/>
          </a:p>
          <a:p>
            <a:pPr lvl="1"/>
            <a:r>
              <a:rPr lang="en-US" sz="2000" dirty="0" smtClean="0"/>
              <a:t>Contractor fails to provide a plan to complete the Work</a:t>
            </a:r>
          </a:p>
          <a:p>
            <a:pPr lvl="1"/>
            <a:r>
              <a:rPr lang="en-US" sz="2000" dirty="0" smtClean="0"/>
              <a:t>Construction approximately 72% complete</a:t>
            </a:r>
          </a:p>
          <a:p>
            <a:pPr lvl="1"/>
            <a:r>
              <a:rPr lang="en-US" sz="2000" dirty="0" smtClean="0"/>
              <a:t>Letter sent to Surety</a:t>
            </a:r>
          </a:p>
          <a:p>
            <a:pPr lvl="1"/>
            <a:r>
              <a:rPr lang="en-US" sz="2000" dirty="0"/>
              <a:t>Surety provided a replacement contractor to finish the work </a:t>
            </a:r>
            <a:endParaRPr lang="en-US" sz="2000" dirty="0" smtClean="0"/>
          </a:p>
          <a:p>
            <a:pPr lvl="1"/>
            <a:endParaRPr lang="en-US" sz="1800" dirty="0"/>
          </a:p>
        </p:txBody>
      </p:sp>
    </p:spTree>
    <p:extLst>
      <p:ext uri="{BB962C8B-B14F-4D97-AF65-F5344CB8AC3E}">
        <p14:creationId xmlns:p14="http://schemas.microsoft.com/office/powerpoint/2010/main" val="709845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454" y="0"/>
            <a:ext cx="7019810" cy="994172"/>
          </a:xfrm>
        </p:spPr>
        <p:txBody>
          <a:bodyPr/>
          <a:lstStyle/>
          <a:p>
            <a:r>
              <a:rPr lang="en-US" dirty="0" smtClean="0"/>
              <a:t>CY2014 Defaults</a:t>
            </a:r>
            <a:endParaRPr lang="en-US" dirty="0"/>
          </a:p>
        </p:txBody>
      </p:sp>
      <p:sp>
        <p:nvSpPr>
          <p:cNvPr id="3" name="Content Placeholder 2"/>
          <p:cNvSpPr>
            <a:spLocks noGrp="1"/>
          </p:cNvSpPr>
          <p:nvPr>
            <p:ph idx="1"/>
          </p:nvPr>
        </p:nvSpPr>
        <p:spPr>
          <a:xfrm>
            <a:off x="1641453" y="815926"/>
            <a:ext cx="7019811" cy="3740192"/>
          </a:xfrm>
        </p:spPr>
        <p:txBody>
          <a:bodyPr>
            <a:noAutofit/>
          </a:bodyPr>
          <a:lstStyle/>
          <a:p>
            <a:r>
              <a:rPr lang="en-US" sz="2800" dirty="0" smtClean="0"/>
              <a:t>Scenario #3</a:t>
            </a:r>
          </a:p>
          <a:p>
            <a:pPr lvl="1"/>
            <a:r>
              <a:rPr lang="en-US" sz="2000" dirty="0" smtClean="0"/>
              <a:t>Contractor had two District wide mowing contracts</a:t>
            </a:r>
          </a:p>
          <a:p>
            <a:pPr lvl="2"/>
            <a:r>
              <a:rPr lang="en-US" sz="2000" dirty="0" smtClean="0"/>
              <a:t>VA-MOW-FY2013-2014</a:t>
            </a:r>
          </a:p>
          <a:p>
            <a:pPr lvl="2"/>
            <a:r>
              <a:rPr lang="en-US" sz="2000" dirty="0" smtClean="0"/>
              <a:t>MOWA – FY2014-2015</a:t>
            </a:r>
          </a:p>
          <a:p>
            <a:pPr lvl="1"/>
            <a:r>
              <a:rPr lang="en-US" sz="2000" dirty="0" smtClean="0"/>
              <a:t>Contractor voluntarily defaulted</a:t>
            </a:r>
          </a:p>
          <a:p>
            <a:pPr lvl="1"/>
            <a:r>
              <a:rPr lang="en-US" sz="2000" dirty="0" smtClean="0"/>
              <a:t>Department met with Surety</a:t>
            </a:r>
          </a:p>
          <a:p>
            <a:pPr lvl="1"/>
            <a:r>
              <a:rPr lang="en-US" sz="2000" dirty="0" smtClean="0"/>
              <a:t>Surety rebid the remaining Work</a:t>
            </a:r>
          </a:p>
          <a:p>
            <a:pPr lvl="1"/>
            <a:r>
              <a:rPr lang="en-US" sz="2000" dirty="0" smtClean="0"/>
              <a:t>Surety provided additional monies to complete the Work</a:t>
            </a:r>
          </a:p>
          <a:p>
            <a:pPr lvl="2"/>
            <a:r>
              <a:rPr lang="en-US" sz="2000" dirty="0"/>
              <a:t>Waiver of competitive bid approved by Controlling Board</a:t>
            </a:r>
          </a:p>
          <a:p>
            <a:pPr lvl="2"/>
            <a:r>
              <a:rPr lang="en-US" sz="2000" dirty="0"/>
              <a:t>Replacement contractor completed one project and is working to complete the other project</a:t>
            </a:r>
          </a:p>
          <a:p>
            <a:pPr lvl="1"/>
            <a:endParaRPr lang="en-US" sz="2000" dirty="0"/>
          </a:p>
        </p:txBody>
      </p:sp>
    </p:spTree>
    <p:extLst>
      <p:ext uri="{BB962C8B-B14F-4D97-AF65-F5344CB8AC3E}">
        <p14:creationId xmlns:p14="http://schemas.microsoft.com/office/powerpoint/2010/main" val="1009339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7277" y="71008"/>
            <a:ext cx="7199523" cy="857250"/>
          </a:xfrm>
        </p:spPr>
        <p:txBody>
          <a:bodyPr/>
          <a:lstStyle/>
          <a:p>
            <a:r>
              <a:rPr lang="en-US" b="1" dirty="0" smtClean="0">
                <a:latin typeface="Calibri Light" panose="020F0302020204030204" pitchFamily="34" charset="0"/>
              </a:rPr>
              <a:t>Contractor Invoicing</a:t>
            </a:r>
            <a:endParaRPr lang="en-US" b="1" dirty="0">
              <a:latin typeface="Calibri Light" panose="020F0302020204030204" pitchFamily="34" charset="0"/>
            </a:endParaRPr>
          </a:p>
        </p:txBody>
      </p:sp>
      <p:sp>
        <p:nvSpPr>
          <p:cNvPr id="3" name="Content Placeholder 2"/>
          <p:cNvSpPr>
            <a:spLocks noGrp="1"/>
          </p:cNvSpPr>
          <p:nvPr>
            <p:ph idx="1"/>
          </p:nvPr>
        </p:nvSpPr>
        <p:spPr>
          <a:xfrm>
            <a:off x="1487277" y="1179133"/>
            <a:ext cx="7199523" cy="3394472"/>
          </a:xfrm>
        </p:spPr>
        <p:txBody>
          <a:bodyPr>
            <a:normAutofit/>
          </a:bodyPr>
          <a:lstStyle/>
          <a:p>
            <a:r>
              <a:rPr lang="en-US" sz="2800" dirty="0" smtClean="0"/>
              <a:t>Special Provision</a:t>
            </a:r>
          </a:p>
          <a:p>
            <a:pPr lvl="1"/>
            <a:r>
              <a:rPr lang="en-US" sz="2400" dirty="0" smtClean="0"/>
              <a:t>The Department will not pay an estimate until the Contractor submits an invoice, quantity documentation, and certifies to the Engineer that the work for which payment is being made was performed in accordance with the contract. The invoice and certification will be made on forms provided by the Department</a:t>
            </a:r>
          </a:p>
          <a:p>
            <a:pPr marL="0" indent="0">
              <a:buNone/>
            </a:pPr>
            <a:endParaRPr lang="en-US" sz="2800" dirty="0"/>
          </a:p>
        </p:txBody>
      </p:sp>
    </p:spTree>
    <p:extLst>
      <p:ext uri="{BB962C8B-B14F-4D97-AF65-F5344CB8AC3E}">
        <p14:creationId xmlns:p14="http://schemas.microsoft.com/office/powerpoint/2010/main" val="344572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192" y="0"/>
            <a:ext cx="7199523" cy="857250"/>
          </a:xfrm>
        </p:spPr>
        <p:txBody>
          <a:bodyPr/>
          <a:lstStyle/>
          <a:p>
            <a:r>
              <a:rPr lang="en-US" b="1" dirty="0" smtClean="0">
                <a:latin typeface="Calibri Light" panose="020F0302020204030204" pitchFamily="34" charset="0"/>
              </a:rPr>
              <a:t>Contractor Invoicing</a:t>
            </a:r>
            <a:endParaRPr lang="en-US" b="1" dirty="0">
              <a:latin typeface="Calibri Light" panose="020F0302020204030204" pitchFamily="34" charset="0"/>
            </a:endParaRPr>
          </a:p>
        </p:txBody>
      </p:sp>
      <p:sp>
        <p:nvSpPr>
          <p:cNvPr id="3" name="Content Placeholder 2"/>
          <p:cNvSpPr>
            <a:spLocks noGrp="1"/>
          </p:cNvSpPr>
          <p:nvPr>
            <p:ph idx="1"/>
          </p:nvPr>
        </p:nvSpPr>
        <p:spPr>
          <a:xfrm>
            <a:off x="1506732" y="1279189"/>
            <a:ext cx="7199523" cy="3394472"/>
          </a:xfrm>
        </p:spPr>
        <p:txBody>
          <a:bodyPr>
            <a:normAutofit/>
          </a:bodyPr>
          <a:lstStyle/>
          <a:p>
            <a:r>
              <a:rPr lang="en-US" sz="2800" dirty="0" smtClean="0"/>
              <a:t>Special Provision, con’t</a:t>
            </a:r>
            <a:endParaRPr lang="en-US" sz="2800" dirty="0"/>
          </a:p>
          <a:p>
            <a:pPr lvl="1"/>
            <a:r>
              <a:rPr lang="en-US" sz="2400" dirty="0" smtClean="0"/>
              <a:t>The Department will perform quality assurance reviews on a minimum of 10% of the total project reference items to include, but not limited to, the higher cost, higher risk bid items pre-selected by the Engineer to validate the contractor's invoices</a:t>
            </a:r>
            <a:endParaRPr lang="en-US" sz="2400" dirty="0"/>
          </a:p>
        </p:txBody>
      </p:sp>
    </p:spTree>
    <p:extLst>
      <p:ext uri="{BB962C8B-B14F-4D97-AF65-F5344CB8AC3E}">
        <p14:creationId xmlns:p14="http://schemas.microsoft.com/office/powerpoint/2010/main" val="3168473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732" y="0"/>
            <a:ext cx="7191260" cy="857250"/>
          </a:xfrm>
        </p:spPr>
        <p:txBody>
          <a:bodyPr>
            <a:normAutofit/>
          </a:bodyPr>
          <a:lstStyle/>
          <a:p>
            <a:r>
              <a:rPr lang="en-US" sz="3600" dirty="0" smtClean="0">
                <a:latin typeface="Calibri Light" panose="020F0302020204030204" pitchFamily="34" charset="0"/>
              </a:rPr>
              <a:t>Contractor Invoicing</a:t>
            </a:r>
            <a:endParaRPr lang="en-US" sz="3600" dirty="0">
              <a:latin typeface="Calibri Light" panose="020F0302020204030204" pitchFamily="34" charset="0"/>
            </a:endParaRPr>
          </a:p>
        </p:txBody>
      </p:sp>
      <p:sp>
        <p:nvSpPr>
          <p:cNvPr id="3" name="Content Placeholder 2"/>
          <p:cNvSpPr>
            <a:spLocks noGrp="1"/>
          </p:cNvSpPr>
          <p:nvPr>
            <p:ph idx="1"/>
          </p:nvPr>
        </p:nvSpPr>
        <p:spPr>
          <a:xfrm>
            <a:off x="1952739" y="1001455"/>
            <a:ext cx="7191261" cy="4882509"/>
          </a:xfrm>
        </p:spPr>
        <p:txBody>
          <a:bodyPr>
            <a:noAutofit/>
          </a:bodyPr>
          <a:lstStyle/>
          <a:p>
            <a:r>
              <a:rPr lang="en-US" sz="2800" dirty="0" smtClean="0"/>
              <a:t>Pilot Projects</a:t>
            </a:r>
          </a:p>
          <a:p>
            <a:pPr lvl="1"/>
            <a:r>
              <a:rPr lang="en-US" sz="2400" dirty="0" smtClean="0"/>
              <a:t>Each District (24 total)</a:t>
            </a:r>
          </a:p>
          <a:p>
            <a:pPr lvl="1"/>
            <a:r>
              <a:rPr lang="en-US" sz="2400" dirty="0" smtClean="0"/>
              <a:t>Simplified Plan Expedited Delivery (SPEDuP) only </a:t>
            </a:r>
          </a:p>
          <a:p>
            <a:pPr lvl="1"/>
            <a:r>
              <a:rPr lang="en-US" sz="2400" dirty="0" smtClean="0"/>
              <a:t>simple, low risk projects</a:t>
            </a:r>
          </a:p>
          <a:p>
            <a:pPr marL="342900" lvl="1" indent="0">
              <a:buNone/>
            </a:pPr>
            <a:endParaRPr lang="en-US" sz="2400" dirty="0"/>
          </a:p>
          <a:p>
            <a:r>
              <a:rPr lang="en-US" sz="2800" dirty="0" smtClean="0"/>
              <a:t>Goal</a:t>
            </a:r>
          </a:p>
          <a:p>
            <a:pPr lvl="1"/>
            <a:r>
              <a:rPr lang="en-US" sz="2400" dirty="0" smtClean="0"/>
              <a:t> Additional pilots would also expose more District personnel and contractors to the concept</a:t>
            </a:r>
          </a:p>
          <a:p>
            <a:pPr lvl="1"/>
            <a:r>
              <a:rPr lang="en-US" sz="2400" dirty="0"/>
              <a:t>M</a:t>
            </a:r>
            <a:r>
              <a:rPr lang="en-US" sz="2400" dirty="0" smtClean="0"/>
              <a:t>ore data points to determine the impact on </a:t>
            </a:r>
          </a:p>
          <a:p>
            <a:pPr marL="561975" lvl="1" indent="-219075">
              <a:buNone/>
            </a:pPr>
            <a:r>
              <a:rPr lang="en-US" sz="2400" dirty="0"/>
              <a:t>	</a:t>
            </a:r>
            <a:r>
              <a:rPr lang="en-US" sz="2400" dirty="0" smtClean="0"/>
              <a:t>time savings and/or CE&amp;I costs</a:t>
            </a:r>
          </a:p>
          <a:p>
            <a:endParaRPr lang="en-US" sz="2800" dirty="0"/>
          </a:p>
        </p:txBody>
      </p:sp>
    </p:spTree>
    <p:extLst>
      <p:ext uri="{BB962C8B-B14F-4D97-AF65-F5344CB8AC3E}">
        <p14:creationId xmlns:p14="http://schemas.microsoft.com/office/powerpoint/2010/main" val="122808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65937" y="186313"/>
            <a:ext cx="5563663"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graphicFrame>
        <p:nvGraphicFramePr>
          <p:cNvPr id="6" name="Table 5"/>
          <p:cNvGraphicFramePr>
            <a:graphicFrameLocks noGrp="1"/>
          </p:cNvGraphicFramePr>
          <p:nvPr>
            <p:extLst>
              <p:ext uri="{D42A27DB-BD31-4B8C-83A1-F6EECF244321}">
                <p14:modId xmlns:p14="http://schemas.microsoft.com/office/powerpoint/2010/main" val="909889610"/>
              </p:ext>
            </p:extLst>
          </p:nvPr>
        </p:nvGraphicFramePr>
        <p:xfrm>
          <a:off x="2701092" y="1697067"/>
          <a:ext cx="6218790" cy="3896910"/>
        </p:xfrm>
        <a:graphic>
          <a:graphicData uri="http://schemas.openxmlformats.org/drawingml/2006/table">
            <a:tbl>
              <a:tblPr firstRow="1" bandRow="1">
                <a:tableStyleId>{5C22544A-7EE6-4342-B048-85BDC9FD1C3A}</a:tableStyleId>
              </a:tblPr>
              <a:tblGrid>
                <a:gridCol w="1243758"/>
                <a:gridCol w="1243758"/>
                <a:gridCol w="1243758"/>
                <a:gridCol w="1243758"/>
                <a:gridCol w="1243758"/>
              </a:tblGrid>
              <a:tr h="704774">
                <a:tc>
                  <a:txBody>
                    <a:bodyPr/>
                    <a:lstStyle/>
                    <a:p>
                      <a:pPr algn="ctr"/>
                      <a:r>
                        <a:rPr lang="en-US" sz="1400" dirty="0" smtClean="0">
                          <a:latin typeface="Arial Narrow" panose="020B0606020202030204" pitchFamily="34" charset="0"/>
                        </a:rPr>
                        <a:t>Year</a:t>
                      </a:r>
                      <a:endParaRPr lang="en-US" sz="1400" dirty="0">
                        <a:latin typeface="Arial Narrow" panose="020B0606020202030204" pitchFamily="34" charset="0"/>
                      </a:endParaRPr>
                    </a:p>
                  </a:txBody>
                  <a:tcPr marL="68580" marR="68580" marT="34290" marB="34290" anchor="ctr">
                    <a:solidFill>
                      <a:schemeClr val="tx2"/>
                    </a:solidFill>
                  </a:tcPr>
                </a:tc>
                <a:tc>
                  <a:txBody>
                    <a:bodyPr/>
                    <a:lstStyle/>
                    <a:p>
                      <a:pPr algn="ctr"/>
                      <a:r>
                        <a:rPr lang="en-US" sz="1400" dirty="0" smtClean="0">
                          <a:latin typeface="Arial Narrow" panose="020B0606020202030204" pitchFamily="34" charset="0"/>
                        </a:rPr>
                        <a:t>#</a:t>
                      </a:r>
                      <a:r>
                        <a:rPr lang="en-US" sz="1400" baseline="0" dirty="0" smtClean="0">
                          <a:latin typeface="Arial Narrow" panose="020B0606020202030204" pitchFamily="34" charset="0"/>
                        </a:rPr>
                        <a:t> of Claims</a:t>
                      </a:r>
                      <a:endParaRPr lang="en-US" sz="1400" dirty="0">
                        <a:latin typeface="Arial Narrow" panose="020B0606020202030204" pitchFamily="34" charset="0"/>
                      </a:endParaRPr>
                    </a:p>
                  </a:txBody>
                  <a:tcPr marL="68580" marR="68580" marT="34290" marB="34290" anchor="ctr">
                    <a:solidFill>
                      <a:schemeClr val="tx2"/>
                    </a:solidFill>
                  </a:tcPr>
                </a:tc>
                <a:tc>
                  <a:txBody>
                    <a:bodyPr/>
                    <a:lstStyle/>
                    <a:p>
                      <a:pPr algn="ctr"/>
                      <a:r>
                        <a:rPr lang="en-US" sz="1400" dirty="0" smtClean="0">
                          <a:latin typeface="Arial Narrow" panose="020B0606020202030204" pitchFamily="34" charset="0"/>
                        </a:rPr>
                        <a:t># Heard by DCB</a:t>
                      </a:r>
                      <a:endParaRPr lang="en-US" sz="1400" dirty="0">
                        <a:latin typeface="Arial Narrow" panose="020B0606020202030204" pitchFamily="34" charset="0"/>
                      </a:endParaRPr>
                    </a:p>
                  </a:txBody>
                  <a:tcPr marL="68580" marR="68580" marT="34290" marB="34290" anchor="ctr">
                    <a:solidFill>
                      <a:schemeClr val="tx2"/>
                    </a:solidFill>
                  </a:tcPr>
                </a:tc>
                <a:tc>
                  <a:txBody>
                    <a:bodyPr/>
                    <a:lstStyle/>
                    <a:p>
                      <a:pPr algn="ctr"/>
                      <a:r>
                        <a:rPr lang="en-US" sz="1400" dirty="0" smtClean="0">
                          <a:latin typeface="Arial Narrow" panose="020B0606020202030204" pitchFamily="34" charset="0"/>
                        </a:rPr>
                        <a:t># Heard by ADR</a:t>
                      </a:r>
                      <a:endParaRPr lang="en-US" sz="1400" dirty="0">
                        <a:latin typeface="Arial Narrow" panose="020B0606020202030204" pitchFamily="34" charset="0"/>
                      </a:endParaRPr>
                    </a:p>
                  </a:txBody>
                  <a:tcPr marL="68580" marR="68580" marT="34290" marB="34290" anchor="ctr">
                    <a:solidFill>
                      <a:schemeClr val="tx2"/>
                    </a:solidFill>
                  </a:tcPr>
                </a:tc>
                <a:tc>
                  <a:txBody>
                    <a:bodyPr/>
                    <a:lstStyle/>
                    <a:p>
                      <a:pPr algn="ctr"/>
                      <a:r>
                        <a:rPr lang="en-US" sz="1400" dirty="0" smtClean="0">
                          <a:latin typeface="Arial Narrow" panose="020B0606020202030204" pitchFamily="34" charset="0"/>
                        </a:rPr>
                        <a:t># Dropped</a:t>
                      </a:r>
                      <a:r>
                        <a:rPr lang="en-US" sz="1400" baseline="0" dirty="0" smtClean="0">
                          <a:latin typeface="Arial Narrow" panose="020B0606020202030204" pitchFamily="34" charset="0"/>
                        </a:rPr>
                        <a:t> or Settled</a:t>
                      </a:r>
                      <a:endParaRPr lang="en-US" sz="1400" dirty="0">
                        <a:latin typeface="Arial Narrow" panose="020B0606020202030204" pitchFamily="34" charset="0"/>
                      </a:endParaRPr>
                    </a:p>
                  </a:txBody>
                  <a:tcPr marL="68580" marR="68580" marT="34290" marB="34290" anchor="ctr">
                    <a:solidFill>
                      <a:schemeClr val="tx2"/>
                    </a:solidFill>
                  </a:tcPr>
                </a:tc>
              </a:tr>
              <a:tr h="399017">
                <a:tc>
                  <a:txBody>
                    <a:bodyPr/>
                    <a:lstStyle/>
                    <a:p>
                      <a:pPr algn="ctr"/>
                      <a:r>
                        <a:rPr lang="en-US" sz="1400" dirty="0" smtClean="0">
                          <a:solidFill>
                            <a:schemeClr val="tx1"/>
                          </a:solidFill>
                          <a:latin typeface="Arial Narrow" panose="020B0606020202030204" pitchFamily="34" charset="0"/>
                        </a:rPr>
                        <a:t>2008</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21</a:t>
                      </a:r>
                    </a:p>
                  </a:txBody>
                  <a:tcPr marL="68580" marR="68580" marT="34290" marB="34290"/>
                </a:tc>
                <a:tc>
                  <a:txBody>
                    <a:bodyPr/>
                    <a:lstStyle/>
                    <a:p>
                      <a:pPr algn="ctr"/>
                      <a:r>
                        <a:rPr lang="en-US" sz="1400" dirty="0" smtClean="0">
                          <a:solidFill>
                            <a:schemeClr val="tx1"/>
                          </a:solidFill>
                          <a:latin typeface="Arial Narrow" panose="020B0606020202030204" pitchFamily="34" charset="0"/>
                        </a:rPr>
                        <a:t>14</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2</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7</a:t>
                      </a:r>
                      <a:endParaRPr lang="en-US" sz="1400" dirty="0">
                        <a:solidFill>
                          <a:schemeClr val="tx1"/>
                        </a:solidFill>
                        <a:latin typeface="Arial Narrow" panose="020B0606020202030204" pitchFamily="34" charset="0"/>
                      </a:endParaRPr>
                    </a:p>
                  </a:txBody>
                  <a:tcPr marL="68580" marR="68580" marT="34290" marB="34290"/>
                </a:tc>
              </a:tr>
              <a:tr h="399017">
                <a:tc>
                  <a:txBody>
                    <a:bodyPr/>
                    <a:lstStyle/>
                    <a:p>
                      <a:pPr algn="ctr"/>
                      <a:r>
                        <a:rPr lang="en-US" sz="1400" dirty="0" smtClean="0">
                          <a:solidFill>
                            <a:schemeClr val="tx1"/>
                          </a:solidFill>
                          <a:latin typeface="Arial Narrow" panose="020B0606020202030204" pitchFamily="34" charset="0"/>
                        </a:rPr>
                        <a:t>2009</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25</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17</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3</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5</a:t>
                      </a:r>
                      <a:endParaRPr lang="en-US" sz="1400" dirty="0">
                        <a:solidFill>
                          <a:schemeClr val="tx1"/>
                        </a:solidFill>
                        <a:latin typeface="Arial Narrow" panose="020B0606020202030204" pitchFamily="34" charset="0"/>
                      </a:endParaRPr>
                    </a:p>
                  </a:txBody>
                  <a:tcPr marL="68580" marR="68580" marT="34290" marB="34290"/>
                </a:tc>
              </a:tr>
              <a:tr h="399017">
                <a:tc>
                  <a:txBody>
                    <a:bodyPr/>
                    <a:lstStyle/>
                    <a:p>
                      <a:pPr algn="ctr"/>
                      <a:r>
                        <a:rPr lang="en-US" sz="1400" dirty="0" smtClean="0">
                          <a:solidFill>
                            <a:schemeClr val="tx1"/>
                          </a:solidFill>
                          <a:latin typeface="Arial Narrow" panose="020B0606020202030204" pitchFamily="34" charset="0"/>
                        </a:rPr>
                        <a:t>2010</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18</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13</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0</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5</a:t>
                      </a:r>
                      <a:endParaRPr lang="en-US" sz="1400" dirty="0">
                        <a:solidFill>
                          <a:schemeClr val="tx1"/>
                        </a:solidFill>
                        <a:latin typeface="Arial Narrow" panose="020B0606020202030204" pitchFamily="34" charset="0"/>
                      </a:endParaRPr>
                    </a:p>
                  </a:txBody>
                  <a:tcPr marL="68580" marR="68580" marT="34290" marB="34290"/>
                </a:tc>
              </a:tr>
              <a:tr h="399017">
                <a:tc>
                  <a:txBody>
                    <a:bodyPr/>
                    <a:lstStyle/>
                    <a:p>
                      <a:pPr algn="ctr"/>
                      <a:r>
                        <a:rPr lang="en-US" sz="1400" dirty="0" smtClean="0">
                          <a:solidFill>
                            <a:schemeClr val="tx1"/>
                          </a:solidFill>
                          <a:latin typeface="Arial Narrow" panose="020B0606020202030204" pitchFamily="34" charset="0"/>
                        </a:rPr>
                        <a:t>2011</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11</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4</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0</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7</a:t>
                      </a:r>
                      <a:endParaRPr lang="en-US" sz="1400" dirty="0">
                        <a:solidFill>
                          <a:schemeClr val="tx1"/>
                        </a:solidFill>
                        <a:latin typeface="Arial Narrow" panose="020B0606020202030204" pitchFamily="34" charset="0"/>
                      </a:endParaRPr>
                    </a:p>
                  </a:txBody>
                  <a:tcPr marL="68580" marR="68580" marT="34290" marB="34290"/>
                </a:tc>
              </a:tr>
              <a:tr h="399017">
                <a:tc>
                  <a:txBody>
                    <a:bodyPr/>
                    <a:lstStyle/>
                    <a:p>
                      <a:pPr algn="ctr"/>
                      <a:r>
                        <a:rPr lang="en-US" sz="1400" dirty="0" smtClean="0">
                          <a:solidFill>
                            <a:schemeClr val="tx1"/>
                          </a:solidFill>
                          <a:latin typeface="Arial Narrow" panose="020B0606020202030204" pitchFamily="34" charset="0"/>
                        </a:rPr>
                        <a:t>2012</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12</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7</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4</a:t>
                      </a:r>
                      <a:endParaRPr lang="en-US" sz="1400" dirty="0">
                        <a:solidFill>
                          <a:schemeClr val="tx1"/>
                        </a:solidFill>
                        <a:latin typeface="Arial Narrow" panose="020B0606020202030204" pitchFamily="34" charset="0"/>
                      </a:endParaRPr>
                    </a:p>
                  </a:txBody>
                  <a:tcPr marL="68580" marR="68580" marT="34290" marB="34290"/>
                </a:tc>
              </a:tr>
              <a:tr h="399017">
                <a:tc>
                  <a:txBody>
                    <a:bodyPr/>
                    <a:lstStyle/>
                    <a:p>
                      <a:pPr algn="ctr"/>
                      <a:r>
                        <a:rPr lang="en-US" sz="1400" dirty="0" smtClean="0">
                          <a:solidFill>
                            <a:schemeClr val="tx1"/>
                          </a:solidFill>
                          <a:latin typeface="Arial Narrow" panose="020B0606020202030204" pitchFamily="34" charset="0"/>
                        </a:rPr>
                        <a:t>2013</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12</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8</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0</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4</a:t>
                      </a:r>
                      <a:endParaRPr lang="en-US" sz="1400" dirty="0">
                        <a:solidFill>
                          <a:schemeClr val="tx1"/>
                        </a:solidFill>
                        <a:latin typeface="Arial Narrow" panose="020B0606020202030204" pitchFamily="34" charset="0"/>
                      </a:endParaRPr>
                    </a:p>
                  </a:txBody>
                  <a:tcPr marL="68580" marR="68580" marT="34290" marB="34290"/>
                </a:tc>
              </a:tr>
              <a:tr h="399017">
                <a:tc>
                  <a:txBody>
                    <a:bodyPr/>
                    <a:lstStyle/>
                    <a:p>
                      <a:pPr algn="ctr"/>
                      <a:r>
                        <a:rPr lang="en-US" sz="1400" dirty="0" smtClean="0">
                          <a:solidFill>
                            <a:schemeClr val="tx1"/>
                          </a:solidFill>
                          <a:latin typeface="Arial Narrow" panose="020B0606020202030204" pitchFamily="34" charset="0"/>
                        </a:rPr>
                        <a:t>2014</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13</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0</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7</a:t>
                      </a:r>
                      <a:endParaRPr lang="en-US" sz="1400" dirty="0">
                        <a:solidFill>
                          <a:schemeClr val="tx1"/>
                        </a:solidFill>
                        <a:latin typeface="Arial Narrow" panose="020B0606020202030204" pitchFamily="34" charset="0"/>
                      </a:endParaRPr>
                    </a:p>
                  </a:txBody>
                  <a:tcPr marL="68580" marR="68580" marT="34290" marB="34290"/>
                </a:tc>
              </a:tr>
              <a:tr h="399017">
                <a:tc>
                  <a:txBody>
                    <a:bodyPr/>
                    <a:lstStyle/>
                    <a:p>
                      <a:pPr algn="ctr"/>
                      <a:r>
                        <a:rPr lang="en-US" sz="1400" dirty="0" smtClean="0">
                          <a:solidFill>
                            <a:schemeClr val="tx1"/>
                          </a:solidFill>
                          <a:latin typeface="Arial Narrow" panose="020B0606020202030204" pitchFamily="34" charset="0"/>
                        </a:rPr>
                        <a:t>2015*</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1</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3</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0</a:t>
                      </a:r>
                      <a:endParaRPr lang="en-US" sz="1400" dirty="0">
                        <a:solidFill>
                          <a:schemeClr val="tx1"/>
                        </a:solidFill>
                        <a:latin typeface="Arial Narrow" panose="020B0606020202030204" pitchFamily="34" charset="0"/>
                      </a:endParaRPr>
                    </a:p>
                  </a:txBody>
                  <a:tcPr marL="68580" marR="68580" marT="34290" marB="34290"/>
                </a:tc>
                <a:tc>
                  <a:txBody>
                    <a:bodyPr/>
                    <a:lstStyle/>
                    <a:p>
                      <a:pPr algn="ctr"/>
                      <a:r>
                        <a:rPr lang="en-US" sz="1400" dirty="0" smtClean="0">
                          <a:solidFill>
                            <a:schemeClr val="tx1"/>
                          </a:solidFill>
                          <a:latin typeface="Arial Narrow" panose="020B0606020202030204" pitchFamily="34" charset="0"/>
                        </a:rPr>
                        <a:t>0</a:t>
                      </a:r>
                      <a:endParaRPr lang="en-US" sz="1400" dirty="0">
                        <a:solidFill>
                          <a:schemeClr val="tx1"/>
                        </a:solidFill>
                        <a:latin typeface="Arial Narrow" panose="020B0606020202030204" pitchFamily="34" charset="0"/>
                      </a:endParaRPr>
                    </a:p>
                  </a:txBody>
                  <a:tcPr marL="68580" marR="68580" marT="34290" marB="34290"/>
                </a:tc>
              </a:tr>
            </a:tbl>
          </a:graphicData>
        </a:graphic>
      </p:graphicFrame>
    </p:spTree>
    <p:extLst>
      <p:ext uri="{BB962C8B-B14F-4D97-AF65-F5344CB8AC3E}">
        <p14:creationId xmlns:p14="http://schemas.microsoft.com/office/powerpoint/2010/main" val="2564480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816" y="0"/>
            <a:ext cx="7019810" cy="994172"/>
          </a:xfrm>
        </p:spPr>
        <p:txBody>
          <a:bodyPr>
            <a:normAutofit fontScale="90000"/>
          </a:bodyPr>
          <a:lstStyle/>
          <a:p>
            <a:r>
              <a:rPr lang="en-US" b="1" dirty="0" smtClean="0">
                <a:latin typeface="Calibri Light" panose="020F0302020204030204" pitchFamily="34" charset="0"/>
              </a:rPr>
              <a:t>Contractor Invoicing – Preliminary Data</a:t>
            </a:r>
            <a:endParaRPr lang="en-US" b="1" dirty="0">
              <a:latin typeface="Calibri Light" panose="020F0302020204030204" pitchFamily="34" charset="0"/>
            </a:endParaRPr>
          </a:p>
        </p:txBody>
      </p:sp>
      <p:graphicFrame>
        <p:nvGraphicFramePr>
          <p:cNvPr id="4" name="Content Placeholder 3"/>
          <p:cNvGraphicFramePr>
            <a:graphicFrameLocks noGrp="1"/>
          </p:cNvGraphicFramePr>
          <p:nvPr>
            <p:ph idx="1"/>
            <p:extLst/>
          </p:nvPr>
        </p:nvGraphicFramePr>
        <p:xfrm>
          <a:off x="1592816" y="1185610"/>
          <a:ext cx="7483089" cy="35692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0946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498" y="0"/>
            <a:ext cx="7028073" cy="994172"/>
          </a:xfrm>
        </p:spPr>
        <p:txBody>
          <a:bodyPr>
            <a:normAutofit fontScale="90000"/>
          </a:bodyPr>
          <a:lstStyle/>
          <a:p>
            <a:r>
              <a:rPr lang="en-US" dirty="0"/>
              <a:t>Contractor Invoicing – Preliminary Data</a:t>
            </a:r>
          </a:p>
        </p:txBody>
      </p:sp>
      <p:sp>
        <p:nvSpPr>
          <p:cNvPr id="3" name="Content Placeholder 2"/>
          <p:cNvSpPr>
            <a:spLocks noGrp="1"/>
          </p:cNvSpPr>
          <p:nvPr>
            <p:ph idx="1"/>
          </p:nvPr>
        </p:nvSpPr>
        <p:spPr>
          <a:xfrm>
            <a:off x="1672498" y="1166154"/>
            <a:ext cx="7213294" cy="5164308"/>
          </a:xfrm>
        </p:spPr>
        <p:txBody>
          <a:bodyPr>
            <a:noAutofit/>
          </a:bodyPr>
          <a:lstStyle/>
          <a:p>
            <a:r>
              <a:rPr lang="en-US" sz="2400" dirty="0"/>
              <a:t>The pilot program did not work well with the pavement marking contract. I spent too much time </a:t>
            </a:r>
            <a:r>
              <a:rPr lang="en-US" sz="2400" dirty="0" smtClean="0"/>
              <a:t>getting estimate </a:t>
            </a:r>
            <a:r>
              <a:rPr lang="en-US" sz="2400" dirty="0"/>
              <a:t>quantities and the daily forms to match. The contractor's office worked with me through </a:t>
            </a:r>
            <a:r>
              <a:rPr lang="en-US" sz="2400" dirty="0" smtClean="0"/>
              <a:t>back and forth </a:t>
            </a:r>
            <a:r>
              <a:rPr lang="en-US" sz="2400" dirty="0"/>
              <a:t>emails but it was still frustrating and time </a:t>
            </a:r>
            <a:r>
              <a:rPr lang="en-US" sz="2400" dirty="0" smtClean="0"/>
              <a:t>consuming</a:t>
            </a:r>
          </a:p>
          <a:p>
            <a:r>
              <a:rPr lang="en-US" sz="2400" dirty="0" smtClean="0"/>
              <a:t>From the contractor’s perspective, this is a huge change for field and office personnel alike, and we really do not understand the need for it</a:t>
            </a:r>
          </a:p>
          <a:p>
            <a:pPr lvl="2"/>
            <a:r>
              <a:rPr lang="en-US" sz="2000" dirty="0"/>
              <a:t>The team members in District One were very professional and easy to work with on this project. </a:t>
            </a:r>
            <a:r>
              <a:rPr lang="en-US" sz="2000" dirty="0" smtClean="0"/>
              <a:t>I </a:t>
            </a:r>
            <a:r>
              <a:rPr lang="en-US" sz="2000" dirty="0"/>
              <a:t>look forward to the chance to work with them again in the </a:t>
            </a:r>
            <a:r>
              <a:rPr lang="en-US" sz="2000" dirty="0" smtClean="0"/>
              <a:t>future</a:t>
            </a:r>
            <a:endParaRPr lang="en-US" sz="2000" dirty="0"/>
          </a:p>
          <a:p>
            <a:endParaRPr lang="en-US" sz="2800" dirty="0"/>
          </a:p>
        </p:txBody>
      </p:sp>
    </p:spTree>
    <p:extLst>
      <p:ext uri="{BB962C8B-B14F-4D97-AF65-F5344CB8AC3E}">
        <p14:creationId xmlns:p14="http://schemas.microsoft.com/office/powerpoint/2010/main" val="865310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553" y="0"/>
            <a:ext cx="7028073" cy="994172"/>
          </a:xfrm>
        </p:spPr>
        <p:txBody>
          <a:bodyPr>
            <a:normAutofit fontScale="90000"/>
          </a:bodyPr>
          <a:lstStyle/>
          <a:p>
            <a:r>
              <a:rPr lang="en-US" dirty="0" smtClean="0"/>
              <a:t>Contractor Invoicing – Preliminary Data</a:t>
            </a:r>
            <a:endParaRPr lang="en-US" dirty="0"/>
          </a:p>
        </p:txBody>
      </p:sp>
      <p:sp>
        <p:nvSpPr>
          <p:cNvPr id="3" name="Content Placeholder 2"/>
          <p:cNvSpPr>
            <a:spLocks noGrp="1"/>
          </p:cNvSpPr>
          <p:nvPr>
            <p:ph idx="1"/>
          </p:nvPr>
        </p:nvSpPr>
        <p:spPr>
          <a:xfrm>
            <a:off x="1584552" y="1341252"/>
            <a:ext cx="7028073" cy="3263504"/>
          </a:xfrm>
        </p:spPr>
        <p:txBody>
          <a:bodyPr>
            <a:normAutofit/>
          </a:bodyPr>
          <a:lstStyle/>
          <a:p>
            <a:r>
              <a:rPr lang="en-US" sz="2800" dirty="0" smtClean="0"/>
              <a:t>Poor fit for pavement marking contracts</a:t>
            </a:r>
          </a:p>
          <a:p>
            <a:r>
              <a:rPr lang="en-US" sz="2800" dirty="0" smtClean="0"/>
              <a:t>Need additional data on CEI costs</a:t>
            </a:r>
          </a:p>
          <a:p>
            <a:r>
              <a:rPr lang="en-US" sz="2800" dirty="0" smtClean="0"/>
              <a:t>Need additional evaluations</a:t>
            </a:r>
          </a:p>
          <a:p>
            <a:endParaRPr lang="en-US" sz="2800" dirty="0"/>
          </a:p>
        </p:txBody>
      </p:sp>
    </p:spTree>
    <p:extLst>
      <p:ext uri="{BB962C8B-B14F-4D97-AF65-F5344CB8AC3E}">
        <p14:creationId xmlns:p14="http://schemas.microsoft.com/office/powerpoint/2010/main" val="134864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2065" y="0"/>
            <a:ext cx="7003285" cy="994172"/>
          </a:xfrm>
        </p:spPr>
        <p:txBody>
          <a:bodyPr/>
          <a:lstStyle/>
          <a:p>
            <a:r>
              <a:rPr lang="en-US" dirty="0" smtClean="0"/>
              <a:t>Questions?</a:t>
            </a:r>
            <a:endParaRPr lang="en-US" dirty="0"/>
          </a:p>
        </p:txBody>
      </p:sp>
      <p:sp>
        <p:nvSpPr>
          <p:cNvPr id="3" name="Content Placeholder 2"/>
          <p:cNvSpPr>
            <a:spLocks noGrp="1"/>
          </p:cNvSpPr>
          <p:nvPr>
            <p:ph idx="1"/>
          </p:nvPr>
        </p:nvSpPr>
        <p:spPr>
          <a:xfrm>
            <a:off x="1512065" y="1166155"/>
            <a:ext cx="7003286" cy="3263504"/>
          </a:xfrm>
        </p:spPr>
        <p:txBody>
          <a:bodyPr>
            <a:normAutofit/>
          </a:bodyPr>
          <a:lstStyle/>
          <a:p>
            <a:r>
              <a:rPr lang="en-US" sz="2800" dirty="0" smtClean="0"/>
              <a:t>Contact </a:t>
            </a:r>
            <a:r>
              <a:rPr lang="en-US" sz="2800" dirty="0"/>
              <a:t>Information:</a:t>
            </a:r>
          </a:p>
          <a:p>
            <a:pPr marL="0" indent="0">
              <a:buNone/>
            </a:pPr>
            <a:r>
              <a:rPr lang="en-US" sz="2800" dirty="0"/>
              <a:t>	Clint Bishop, P.E.</a:t>
            </a:r>
          </a:p>
          <a:p>
            <a:pPr marL="0" indent="0">
              <a:buNone/>
            </a:pPr>
            <a:r>
              <a:rPr lang="en-US" sz="2800" dirty="0"/>
              <a:t>	Office of Construction Administration</a:t>
            </a:r>
          </a:p>
          <a:p>
            <a:pPr marL="0" indent="0">
              <a:buNone/>
            </a:pPr>
            <a:r>
              <a:rPr lang="en-US" sz="2800" dirty="0"/>
              <a:t>	</a:t>
            </a:r>
            <a:r>
              <a:rPr lang="en-US" sz="2800" dirty="0">
                <a:hlinkClick r:id="rId2"/>
              </a:rPr>
              <a:t>clint.bishop@dot.state.oh.us</a:t>
            </a:r>
            <a:endParaRPr lang="en-US" sz="2800" dirty="0"/>
          </a:p>
          <a:p>
            <a:endParaRPr lang="en-US" sz="2800" dirty="0"/>
          </a:p>
        </p:txBody>
      </p:sp>
    </p:spTree>
    <p:extLst>
      <p:ext uri="{BB962C8B-B14F-4D97-AF65-F5344CB8AC3E}">
        <p14:creationId xmlns:p14="http://schemas.microsoft.com/office/powerpoint/2010/main" val="867516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29538" y="205834"/>
            <a:ext cx="6590094"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490654" y="1733806"/>
            <a:ext cx="6267863" cy="2677656"/>
          </a:xfrm>
          <a:prstGeom prst="rect">
            <a:avLst/>
          </a:prstGeom>
          <a:noFill/>
        </p:spPr>
        <p:txBody>
          <a:bodyPr wrap="square" rtlCol="0">
            <a:spAutoFit/>
          </a:bodyPr>
          <a:lstStyle/>
          <a:p>
            <a:pPr marL="214308" indent="-214308">
              <a:buFont typeface="Arial" panose="020B0604020202020204" pitchFamily="34" charset="0"/>
              <a:buChar char="•"/>
            </a:pPr>
            <a:r>
              <a:rPr lang="en-US" sz="2800" dirty="0">
                <a:latin typeface="Arial Narrow" panose="020B0606020202030204" pitchFamily="34" charset="0"/>
              </a:rPr>
              <a:t>PN 109 – DISPUTE RESOLUTION ADVISOR (DRA)</a:t>
            </a:r>
          </a:p>
          <a:p>
            <a:pPr marL="557199" lvl="1" indent="-214308">
              <a:buFont typeface="Arial" panose="020B0604020202020204" pitchFamily="34" charset="0"/>
              <a:buChar char="•"/>
            </a:pPr>
            <a:r>
              <a:rPr lang="en-US" sz="2800" dirty="0">
                <a:latin typeface="Arial Narrow" panose="020B0606020202030204" pitchFamily="34" charset="0"/>
              </a:rPr>
              <a:t>For Projects Between $5M and $20M </a:t>
            </a:r>
          </a:p>
          <a:p>
            <a:pPr marL="557199" lvl="1" indent="-214308">
              <a:buFont typeface="Arial" panose="020B0604020202020204" pitchFamily="34" charset="0"/>
              <a:buChar char="•"/>
            </a:pPr>
            <a:r>
              <a:rPr lang="en-US" sz="2800" dirty="0">
                <a:latin typeface="Arial Narrow" panose="020B0606020202030204" pitchFamily="34" charset="0"/>
              </a:rPr>
              <a:t>Currently 8 active DRAs</a:t>
            </a:r>
          </a:p>
          <a:p>
            <a:pPr marL="557199" lvl="1" indent="-214308">
              <a:buFont typeface="Arial" panose="020B0604020202020204" pitchFamily="34" charset="0"/>
              <a:buChar char="•"/>
            </a:pPr>
            <a:r>
              <a:rPr lang="en-US" sz="2800" dirty="0">
                <a:latin typeface="Arial Narrow" panose="020B0606020202030204" pitchFamily="34" charset="0"/>
              </a:rPr>
              <a:t>Overseeing $317M of work</a:t>
            </a:r>
          </a:p>
          <a:p>
            <a:pPr marL="557199" lvl="1" indent="-214308">
              <a:buFont typeface="Arial" panose="020B0604020202020204" pitchFamily="34" charset="0"/>
              <a:buChar char="•"/>
            </a:pPr>
            <a:r>
              <a:rPr lang="en-US" sz="2800" dirty="0">
                <a:latin typeface="Arial Narrow" panose="020B0606020202030204" pitchFamily="34" charset="0"/>
              </a:rPr>
              <a:t>Zero Claims Resulting in Litigation</a:t>
            </a:r>
          </a:p>
        </p:txBody>
      </p:sp>
    </p:spTree>
    <p:extLst>
      <p:ext uri="{BB962C8B-B14F-4D97-AF65-F5344CB8AC3E}">
        <p14:creationId xmlns:p14="http://schemas.microsoft.com/office/powerpoint/2010/main" val="3043783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16096" y="331145"/>
            <a:ext cx="5912933"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526632" y="2323253"/>
            <a:ext cx="6491862" cy="2677656"/>
          </a:xfrm>
          <a:prstGeom prst="rect">
            <a:avLst/>
          </a:prstGeom>
          <a:noFill/>
        </p:spPr>
        <p:txBody>
          <a:bodyPr wrap="square" rtlCol="0">
            <a:spAutoFit/>
          </a:bodyPr>
          <a:lstStyle/>
          <a:p>
            <a:pPr marL="214308" indent="-214308">
              <a:buFont typeface="Arial" panose="020B0604020202020204" pitchFamily="34" charset="0"/>
              <a:buChar char="•"/>
            </a:pPr>
            <a:r>
              <a:rPr lang="en-US" sz="2800" dirty="0">
                <a:latin typeface="Arial Narrow" panose="020B0606020202030204" pitchFamily="34" charset="0"/>
              </a:rPr>
              <a:t>PN 108 – DISPUTE RESOLUTION BOARD (DRB)</a:t>
            </a:r>
          </a:p>
          <a:p>
            <a:pPr marL="557199" lvl="1" indent="-214308">
              <a:buFont typeface="Arial" panose="020B0604020202020204" pitchFamily="34" charset="0"/>
              <a:buChar char="•"/>
            </a:pPr>
            <a:r>
              <a:rPr lang="en-US" sz="2800" dirty="0">
                <a:latin typeface="Arial Narrow" panose="020B0606020202030204" pitchFamily="34" charset="0"/>
              </a:rPr>
              <a:t>For Projects over $20M or highly technical</a:t>
            </a:r>
          </a:p>
          <a:p>
            <a:pPr marL="557199" lvl="1" indent="-214308">
              <a:buFont typeface="Arial" panose="020B0604020202020204" pitchFamily="34" charset="0"/>
              <a:buChar char="•"/>
            </a:pPr>
            <a:r>
              <a:rPr lang="en-US" sz="2800" dirty="0">
                <a:latin typeface="Arial Narrow" panose="020B0606020202030204" pitchFamily="34" charset="0"/>
              </a:rPr>
              <a:t>Currently 9 Active DRBs</a:t>
            </a:r>
          </a:p>
          <a:p>
            <a:pPr marL="557199" lvl="1" indent="-214308">
              <a:buFont typeface="Arial" panose="020B0604020202020204" pitchFamily="34" charset="0"/>
              <a:buChar char="•"/>
            </a:pPr>
            <a:r>
              <a:rPr lang="en-US" sz="2800" dirty="0">
                <a:latin typeface="Arial Narrow" panose="020B0606020202030204" pitchFamily="34" charset="0"/>
              </a:rPr>
              <a:t>Overseeing $969.2M of work</a:t>
            </a:r>
          </a:p>
          <a:p>
            <a:pPr marL="557199" lvl="1" indent="-214308">
              <a:buFont typeface="Arial" panose="020B0604020202020204" pitchFamily="34" charset="0"/>
              <a:buChar char="•"/>
            </a:pPr>
            <a:r>
              <a:rPr lang="en-US" sz="2800" dirty="0">
                <a:latin typeface="Arial Narrow" panose="020B0606020202030204" pitchFamily="34" charset="0"/>
              </a:rPr>
              <a:t>Zero Claims Resulting in Litigation</a:t>
            </a:r>
          </a:p>
        </p:txBody>
      </p:sp>
    </p:spTree>
    <p:extLst>
      <p:ext uri="{BB962C8B-B14F-4D97-AF65-F5344CB8AC3E}">
        <p14:creationId xmlns:p14="http://schemas.microsoft.com/office/powerpoint/2010/main" val="3727102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54914" y="275961"/>
            <a:ext cx="6348426"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526632" y="2036797"/>
            <a:ext cx="6204991" cy="2677656"/>
          </a:xfrm>
          <a:prstGeom prst="rect">
            <a:avLst/>
          </a:prstGeom>
          <a:noFill/>
        </p:spPr>
        <p:txBody>
          <a:bodyPr wrap="square" rtlCol="0">
            <a:spAutoFit/>
          </a:bodyPr>
          <a:lstStyle/>
          <a:p>
            <a:pPr marL="214308" indent="-214308">
              <a:buFont typeface="Arial" panose="020B0604020202020204" pitchFamily="34" charset="0"/>
              <a:buChar char="•"/>
            </a:pPr>
            <a:r>
              <a:rPr lang="en-US" sz="2800" dirty="0">
                <a:latin typeface="Arial Narrow" panose="020B0606020202030204" pitchFamily="34" charset="0"/>
              </a:rPr>
              <a:t>Compensating DRB Members:</a:t>
            </a:r>
          </a:p>
          <a:p>
            <a:endParaRPr lang="en-US" sz="2800" dirty="0">
              <a:latin typeface="Arial Narrow" panose="020B0606020202030204" pitchFamily="34" charset="0"/>
            </a:endParaRPr>
          </a:p>
          <a:p>
            <a:pPr marL="557199" lvl="1" indent="-214308">
              <a:buFont typeface="Arial" panose="020B0604020202020204" pitchFamily="34" charset="0"/>
              <a:buChar char="•"/>
            </a:pPr>
            <a:r>
              <a:rPr lang="en-US" sz="2800" dirty="0">
                <a:latin typeface="Arial Narrow" panose="020B0606020202030204" pitchFamily="34" charset="0"/>
              </a:rPr>
              <a:t>Flat Daily Rate for Meetings</a:t>
            </a:r>
          </a:p>
          <a:p>
            <a:pPr lvl="1"/>
            <a:endParaRPr lang="en-US" sz="2800" dirty="0">
              <a:latin typeface="Arial Narrow" panose="020B0606020202030204" pitchFamily="34" charset="0"/>
            </a:endParaRPr>
          </a:p>
          <a:p>
            <a:pPr marL="900091" lvl="2" indent="-214308">
              <a:buFont typeface="Arial" panose="020B0604020202020204" pitchFamily="34" charset="0"/>
              <a:buChar char="•"/>
            </a:pPr>
            <a:r>
              <a:rPr lang="en-US" sz="2800" dirty="0">
                <a:latin typeface="Arial Narrow" panose="020B0606020202030204" pitchFamily="34" charset="0"/>
              </a:rPr>
              <a:t>No Hourly Billing Between Meetings</a:t>
            </a:r>
          </a:p>
          <a:p>
            <a:pPr lvl="2"/>
            <a:endParaRPr lang="en-US" sz="2800" dirty="0">
              <a:latin typeface="Arial Narrow" panose="020B0606020202030204" pitchFamily="34" charset="0"/>
            </a:endParaRPr>
          </a:p>
        </p:txBody>
      </p:sp>
    </p:spTree>
    <p:extLst>
      <p:ext uri="{BB962C8B-B14F-4D97-AF65-F5344CB8AC3E}">
        <p14:creationId xmlns:p14="http://schemas.microsoft.com/office/powerpoint/2010/main" val="2708808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49267" y="293891"/>
            <a:ext cx="5930862"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526632" y="2036795"/>
            <a:ext cx="5510463" cy="415498"/>
          </a:xfrm>
          <a:prstGeom prst="rect">
            <a:avLst/>
          </a:prstGeom>
          <a:noFill/>
        </p:spPr>
        <p:txBody>
          <a:bodyPr wrap="square" rtlCol="0">
            <a:spAutoFit/>
          </a:bodyPr>
          <a:lstStyle/>
          <a:p>
            <a:endParaRPr lang="en-US" sz="2100" dirty="0">
              <a:latin typeface="Arial Narrow" panose="020B0606020202030204" pitchFamily="34" charset="0"/>
            </a:endParaRPr>
          </a:p>
        </p:txBody>
      </p:sp>
      <p:pic>
        <p:nvPicPr>
          <p:cNvPr id="5" name="Picture 4"/>
          <p:cNvPicPr>
            <a:picLocks noChangeAspect="1"/>
          </p:cNvPicPr>
          <p:nvPr/>
        </p:nvPicPr>
        <p:blipFill>
          <a:blip r:embed="rId3"/>
          <a:stretch>
            <a:fillRect/>
          </a:stretch>
        </p:blipFill>
        <p:spPr>
          <a:xfrm>
            <a:off x="2407922" y="2289368"/>
            <a:ext cx="6613553" cy="3295644"/>
          </a:xfrm>
          <a:prstGeom prst="rect">
            <a:avLst/>
          </a:prstGeom>
        </p:spPr>
      </p:pic>
    </p:spTree>
    <p:extLst>
      <p:ext uri="{BB962C8B-B14F-4D97-AF65-F5344CB8AC3E}">
        <p14:creationId xmlns:p14="http://schemas.microsoft.com/office/powerpoint/2010/main" val="725948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74050" y="428361"/>
            <a:ext cx="5984650"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526632" y="2036795"/>
            <a:ext cx="6079486" cy="2246769"/>
          </a:xfrm>
          <a:prstGeom prst="rect">
            <a:avLst/>
          </a:prstGeom>
          <a:noFill/>
        </p:spPr>
        <p:txBody>
          <a:bodyPr wrap="square" rtlCol="0">
            <a:spAutoFit/>
          </a:bodyPr>
          <a:lstStyle/>
          <a:p>
            <a:pPr marL="214308" indent="-214308">
              <a:buFont typeface="Arial" panose="020B0604020202020204" pitchFamily="34" charset="0"/>
              <a:buChar char="•"/>
            </a:pPr>
            <a:r>
              <a:rPr lang="en-US" sz="2800" dirty="0">
                <a:latin typeface="Arial Narrow" panose="020B0606020202030204" pitchFamily="34" charset="0"/>
              </a:rPr>
              <a:t>Payment of DRB Members</a:t>
            </a:r>
          </a:p>
          <a:p>
            <a:pPr lvl="2"/>
            <a:endParaRPr lang="en-US" sz="2800" dirty="0">
              <a:latin typeface="Arial Narrow" panose="020B0606020202030204" pitchFamily="34" charset="0"/>
            </a:endParaRPr>
          </a:p>
          <a:p>
            <a:pPr marL="557199" lvl="1" indent="-214308">
              <a:buFont typeface="Arial" panose="020B0604020202020204" pitchFamily="34" charset="0"/>
              <a:buChar char="•"/>
            </a:pPr>
            <a:r>
              <a:rPr lang="en-US" sz="2800" dirty="0">
                <a:latin typeface="Arial Narrow" panose="020B0606020202030204" pitchFamily="34" charset="0"/>
              </a:rPr>
              <a:t>Travel Time/Expenses Compensated</a:t>
            </a:r>
          </a:p>
          <a:p>
            <a:pPr lvl="1"/>
            <a:endParaRPr lang="en-US" sz="2800" dirty="0">
              <a:latin typeface="Arial Narrow" panose="020B0606020202030204" pitchFamily="34" charset="0"/>
            </a:endParaRPr>
          </a:p>
          <a:p>
            <a:pPr marL="900091" lvl="2" indent="-214308">
              <a:buFont typeface="Arial" panose="020B0604020202020204" pitchFamily="34" charset="0"/>
              <a:buChar char="•"/>
            </a:pPr>
            <a:r>
              <a:rPr lang="en-US" sz="2800" u="sng" dirty="0">
                <a:latin typeface="Arial Narrow" panose="020B0606020202030204" pitchFamily="34" charset="0"/>
              </a:rPr>
              <a:t>Must</a:t>
            </a:r>
            <a:r>
              <a:rPr lang="en-US" sz="2800" dirty="0">
                <a:latin typeface="Arial Narrow" panose="020B0606020202030204" pitchFamily="34" charset="0"/>
              </a:rPr>
              <a:t> follow OBM Travel Policy</a:t>
            </a:r>
          </a:p>
        </p:txBody>
      </p:sp>
    </p:spTree>
    <p:extLst>
      <p:ext uri="{BB962C8B-B14F-4D97-AF65-F5344CB8AC3E}">
        <p14:creationId xmlns:p14="http://schemas.microsoft.com/office/powerpoint/2010/main" val="3916997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44779" y="464219"/>
            <a:ext cx="6438073" cy="769441"/>
          </a:xfrm>
          <a:prstGeom prst="rect">
            <a:avLst/>
          </a:prstGeom>
          <a:noFill/>
        </p:spPr>
        <p:txBody>
          <a:bodyPr wrap="square" rtlCol="0">
            <a:spAutoFit/>
          </a:bodyPr>
          <a:lstStyle/>
          <a:p>
            <a:pPr algn="ctr"/>
            <a:r>
              <a:rPr lang="en-US" sz="4400" dirty="0">
                <a:latin typeface="Arial Narrow" panose="020B0606020202030204" pitchFamily="34" charset="0"/>
              </a:rPr>
              <a:t>DISPUTES AND CLAIMS</a:t>
            </a:r>
          </a:p>
        </p:txBody>
      </p:sp>
      <p:sp>
        <p:nvSpPr>
          <p:cNvPr id="9" name="TextBox 8"/>
          <p:cNvSpPr txBox="1"/>
          <p:nvPr/>
        </p:nvSpPr>
        <p:spPr>
          <a:xfrm>
            <a:off x="2526632" y="2036795"/>
            <a:ext cx="5474369" cy="3539430"/>
          </a:xfrm>
          <a:prstGeom prst="rect">
            <a:avLst/>
          </a:prstGeom>
          <a:noFill/>
        </p:spPr>
        <p:txBody>
          <a:bodyPr wrap="square" rtlCol="0">
            <a:spAutoFit/>
          </a:bodyPr>
          <a:lstStyle/>
          <a:p>
            <a:pPr marL="214308" indent="-214308">
              <a:buFont typeface="Arial" panose="020B0604020202020204" pitchFamily="34" charset="0"/>
              <a:buChar char="•"/>
            </a:pPr>
            <a:r>
              <a:rPr lang="en-US" sz="2800" dirty="0">
                <a:latin typeface="Arial Narrow" panose="020B0606020202030204" pitchFamily="34" charset="0"/>
                <a:hlinkClick r:id="rId3"/>
              </a:rPr>
              <a:t>www.obm.ohio.gov/TravelRule/</a:t>
            </a:r>
            <a:endParaRPr lang="en-US" sz="2800" dirty="0">
              <a:latin typeface="Arial Narrow" panose="020B0606020202030204" pitchFamily="34" charset="0"/>
            </a:endParaRPr>
          </a:p>
          <a:p>
            <a:endParaRPr lang="en-US" sz="2800" dirty="0">
              <a:latin typeface="Arial Narrow" panose="020B0606020202030204" pitchFamily="34" charset="0"/>
            </a:endParaRPr>
          </a:p>
          <a:p>
            <a:pPr marL="214308" indent="-214308">
              <a:buFont typeface="Arial" panose="020B0604020202020204" pitchFamily="34" charset="0"/>
              <a:buChar char="•"/>
            </a:pPr>
            <a:r>
              <a:rPr lang="en-US" sz="2800" dirty="0">
                <a:latin typeface="Arial Narrow" panose="020B0606020202030204" pitchFamily="34" charset="0"/>
              </a:rPr>
              <a:t>Reimbursable Expenses:</a:t>
            </a:r>
          </a:p>
          <a:p>
            <a:pPr marL="557199" lvl="1" indent="-214308">
              <a:buFont typeface="Arial" panose="020B0604020202020204" pitchFamily="34" charset="0"/>
              <a:buChar char="•"/>
            </a:pPr>
            <a:r>
              <a:rPr lang="en-US" sz="2800" dirty="0">
                <a:latin typeface="Arial Narrow" panose="020B0606020202030204" pitchFamily="34" charset="0"/>
              </a:rPr>
              <a:t>Economy Air Travel</a:t>
            </a:r>
          </a:p>
          <a:p>
            <a:pPr marL="557199" lvl="1" indent="-214308">
              <a:buFont typeface="Arial" panose="020B0604020202020204" pitchFamily="34" charset="0"/>
              <a:buChar char="•"/>
            </a:pPr>
            <a:r>
              <a:rPr lang="en-US" sz="2800" dirty="0">
                <a:latin typeface="Arial Narrow" panose="020B0606020202030204" pitchFamily="34" charset="0"/>
              </a:rPr>
              <a:t>Standard Car Rentals</a:t>
            </a:r>
          </a:p>
          <a:p>
            <a:pPr marL="557199" lvl="1" indent="-214308">
              <a:buFont typeface="Arial" panose="020B0604020202020204" pitchFamily="34" charset="0"/>
              <a:buChar char="•"/>
            </a:pPr>
            <a:r>
              <a:rPr lang="en-US" sz="2800" dirty="0">
                <a:latin typeface="Arial Narrow" panose="020B0606020202030204" pitchFamily="34" charset="0"/>
              </a:rPr>
              <a:t>Lodging</a:t>
            </a:r>
          </a:p>
          <a:p>
            <a:pPr marL="557199" lvl="1" indent="-214308">
              <a:buFont typeface="Arial" panose="020B0604020202020204" pitchFamily="34" charset="0"/>
              <a:buChar char="•"/>
            </a:pPr>
            <a:r>
              <a:rPr lang="en-US" sz="2800" dirty="0">
                <a:latin typeface="Arial Narrow" panose="020B0606020202030204" pitchFamily="34" charset="0"/>
              </a:rPr>
              <a:t>Meals up to per-diem rate</a:t>
            </a:r>
          </a:p>
          <a:p>
            <a:pPr marL="557199" lvl="1" indent="-214308">
              <a:buFont typeface="Arial" panose="020B0604020202020204" pitchFamily="34" charset="0"/>
              <a:buChar char="•"/>
            </a:pPr>
            <a:endParaRPr lang="en-US" sz="2800" dirty="0">
              <a:latin typeface="Arial Narrow" panose="020B0606020202030204" pitchFamily="34" charset="0"/>
            </a:endParaRPr>
          </a:p>
        </p:txBody>
      </p:sp>
    </p:spTree>
    <p:extLst>
      <p:ext uri="{BB962C8B-B14F-4D97-AF65-F5344CB8AC3E}">
        <p14:creationId xmlns:p14="http://schemas.microsoft.com/office/powerpoint/2010/main" val="1985100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5 Conw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5 Conway" id="{D66D626E-0C18-4425-8E68-1545516C21AC}" vid="{ECF2EEB8-138B-48F9-AEF5-D2F3615274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B3F82C0E416344BB52A49E32F55FC1" ma:contentTypeVersion="0" ma:contentTypeDescription="Create a new document." ma:contentTypeScope="" ma:versionID="8ddb508e366312baaea4f70999432933">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F55B5E-AB87-4043-BF5F-9F9ECF8FE4E3}"/>
</file>

<file path=customXml/itemProps2.xml><?xml version="1.0" encoding="utf-8"?>
<ds:datastoreItem xmlns:ds="http://schemas.openxmlformats.org/officeDocument/2006/customXml" ds:itemID="{FE9BF5E1-E3C4-4ED9-909B-6E63982F1EAE}"/>
</file>

<file path=customXml/itemProps3.xml><?xml version="1.0" encoding="utf-8"?>
<ds:datastoreItem xmlns:ds="http://schemas.openxmlformats.org/officeDocument/2006/customXml" ds:itemID="{3DFE78BA-B106-456B-8D5E-946961DFD014}"/>
</file>

<file path=docProps/app.xml><?xml version="1.0" encoding="utf-8"?>
<Properties xmlns="http://schemas.openxmlformats.org/officeDocument/2006/extended-properties" xmlns:vt="http://schemas.openxmlformats.org/officeDocument/2006/docPropsVTypes">
  <Template>2015 Conway</Template>
  <TotalTime>2443</TotalTime>
  <Words>2006</Words>
  <Application>Microsoft Office PowerPoint</Application>
  <PresentationFormat>On-screen Show (4:3)</PresentationFormat>
  <Paragraphs>242</Paragraphs>
  <Slides>33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Narrow</vt:lpstr>
      <vt:lpstr>Calibri</vt:lpstr>
      <vt:lpstr>Calibri Light</vt:lpstr>
      <vt:lpstr>Times New Roman</vt:lpstr>
      <vt:lpstr>2015 Conway</vt:lpstr>
      <vt:lpstr>2015 Conaway Conference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2015 Conaway Conference</vt:lpstr>
      <vt:lpstr>Construction Administration</vt:lpstr>
      <vt:lpstr>100 Specification Revisions</vt:lpstr>
      <vt:lpstr>100 Specification Revisions</vt:lpstr>
      <vt:lpstr>100 Specification Revisions</vt:lpstr>
      <vt:lpstr>100 Specification Revisions</vt:lpstr>
      <vt:lpstr>100 Specification Revisions</vt:lpstr>
      <vt:lpstr>100 Specification Revisions</vt:lpstr>
      <vt:lpstr>100 Specification Revisions</vt:lpstr>
      <vt:lpstr>100 Specification Revisions</vt:lpstr>
      <vt:lpstr>CY2014 Change Order QAR’s</vt:lpstr>
      <vt:lpstr>CY2014 Change Order QAR’s</vt:lpstr>
      <vt:lpstr>FY2014 Change Order Data</vt:lpstr>
      <vt:lpstr>CY2014 Defaults</vt:lpstr>
      <vt:lpstr>CY2014 Defaults</vt:lpstr>
      <vt:lpstr>CY2014 Defaults</vt:lpstr>
      <vt:lpstr>Contractor Invoicing</vt:lpstr>
      <vt:lpstr>Contractor Invoicing</vt:lpstr>
      <vt:lpstr>Contractor Invoicing</vt:lpstr>
      <vt:lpstr>Contractor Invoicing – Preliminary Data</vt:lpstr>
      <vt:lpstr>Contractor Invoicing – Preliminary Data</vt:lpstr>
      <vt:lpstr>Contractor Invoicing – Preliminary Data</vt:lpstr>
      <vt:lpstr>Questions?</vt:lpstr>
    </vt:vector>
  </TitlesOfParts>
  <Company>Ohio Dept. of Transportation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Claudette Durham</dc:creator>
  <cp:lastModifiedBy>Claudette Durham</cp:lastModifiedBy>
  <cp:revision>23</cp:revision>
  <cp:lastPrinted>2015-03-05T20:01:43Z</cp:lastPrinted>
  <dcterms:created xsi:type="dcterms:W3CDTF">2015-01-30T17:21:05Z</dcterms:created>
  <dcterms:modified xsi:type="dcterms:W3CDTF">2015-03-16T12:06:14Z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0x01010031B3F82C0E416344BB52A49E32F55FC1</vt:lpwstr>
  </property>
</Properties>
</file>